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3"/>
    <p:sldId id="257" r:id="rId4"/>
    <p:sldId id="258" r:id="rId5"/>
    <p:sldId id="335" r:id="rId6"/>
    <p:sldId id="349" r:id="rId7"/>
    <p:sldId id="350" r:id="rId8"/>
    <p:sldId id="353" r:id="rId9"/>
    <p:sldId id="358" r:id="rId10"/>
    <p:sldId id="359" r:id="rId11"/>
    <p:sldId id="355" r:id="rId12"/>
    <p:sldId id="356" r:id="rId13"/>
    <p:sldId id="360" r:id="rId14"/>
    <p:sldId id="361" r:id="rId15"/>
    <p:sldId id="362" r:id="rId16"/>
    <p:sldId id="363" r:id="rId17"/>
    <p:sldId id="364" r:id="rId18"/>
    <p:sldId id="278" r:id="rId19"/>
    <p:sldId id="275" r:id="rId20"/>
    <p:sldId id="266" r:id="rId21"/>
    <p:sldId id="388" r:id="rId22"/>
    <p:sldId id="339" r:id="rId23"/>
    <p:sldId id="342" r:id="rId24"/>
    <p:sldId id="378" r:id="rId25"/>
    <p:sldId id="379" r:id="rId26"/>
    <p:sldId id="380" r:id="rId28"/>
    <p:sldId id="384" r:id="rId29"/>
    <p:sldId id="336" r:id="rId30"/>
    <p:sldId id="338" r:id="rId31"/>
    <p:sldId id="273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0" autoAdjust="0"/>
    <p:restoredTop sz="94660"/>
  </p:normalViewPr>
  <p:slideViewPr>
    <p:cSldViewPr snapToGrid="0">
      <p:cViewPr>
        <p:scale>
          <a:sx n="75" d="100"/>
          <a:sy n="75" d="100"/>
        </p:scale>
        <p:origin x="-1698" y="-678"/>
      </p:cViewPr>
      <p:guideLst>
        <p:guide orient="horz" pos="207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pn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2" descr="C:\Users\Administrator\Desktop\封面素材\ecc199e036bf9ad40e388595ebedbbca.jpg"/>
          <p:cNvPicPr>
            <a:picLocks noChangeAspect="1" noChangeArrowheads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5" r="1263"/>
          <a:stretch>
            <a:fillRect/>
          </a:stretch>
        </p:blipFill>
        <p:spPr bwMode="auto">
          <a:xfrm flipH="1"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66701"/>
            <a:ext cx="12191999" cy="659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0" y="2053599"/>
            <a:ext cx="7277100" cy="4055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0" y="0"/>
            <a:ext cx="7277100" cy="4055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hemeOverride" Target="../theme/themeOverride1.xml"/><Relationship Id="rId3" Type="http://schemas.openxmlformats.org/officeDocument/2006/relationships/tags" Target="../tags/tag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4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2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组合 1023"/>
          <p:cNvGrpSpPr/>
          <p:nvPr/>
        </p:nvGrpSpPr>
        <p:grpSpPr>
          <a:xfrm>
            <a:off x="1" y="0"/>
            <a:ext cx="12192000" cy="6858000"/>
            <a:chOff x="1" y="0"/>
            <a:chExt cx="12192000" cy="6858000"/>
          </a:xfrm>
        </p:grpSpPr>
        <p:pic>
          <p:nvPicPr>
            <p:cNvPr id="1026" name="Picture 2" descr="C:\Users\Administrator\Desktop\封面素材\ecc199e036bf9ad40e388595ebedbbca.jpg"/>
            <p:cNvPicPr>
              <a:picLocks noChangeAspect="1" noChangeArrowheads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20" r="16658"/>
            <a:stretch>
              <a:fillRect/>
            </a:stretch>
          </p:blipFill>
          <p:spPr bwMode="auto">
            <a:xfrm flipH="1">
              <a:off x="1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9200" y="2176799"/>
              <a:ext cx="927099" cy="12522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矩形 2"/>
          <p:cNvSpPr/>
          <p:nvPr/>
        </p:nvSpPr>
        <p:spPr>
          <a:xfrm>
            <a:off x="3597542" y="2747854"/>
            <a:ext cx="4842991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AMOY INTEREST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89113" y="3173289"/>
            <a:ext cx="7551420" cy="1198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7200" dirty="0">
                <a:solidFill>
                  <a:schemeClr val="accent3">
                    <a:lumMod val="75000"/>
                  </a:schemeClr>
                </a:solidFill>
                <a:cs typeface="+mn-ea"/>
                <a:sym typeface="+mn-ea"/>
              </a:rPr>
              <a:t>Chatbot </a:t>
            </a:r>
            <a:r>
              <a:rPr lang="zh-CN" altLang="en-US" sz="7200" dirty="0">
                <a:solidFill>
                  <a:schemeClr val="accent3">
                    <a:lumMod val="75000"/>
                  </a:schemeClr>
                </a:solidFill>
                <a:cs typeface="+mn-ea"/>
                <a:sym typeface="+mn-lt"/>
              </a:rPr>
              <a:t>项目展示</a:t>
            </a:r>
            <a:endParaRPr lang="zh-CN" altLang="en-US" sz="7200" dirty="0">
              <a:solidFill>
                <a:schemeClr val="accent3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任意多边形: 形状 8"/>
          <p:cNvSpPr/>
          <p:nvPr/>
        </p:nvSpPr>
        <p:spPr>
          <a:xfrm>
            <a:off x="528371" y="2318740"/>
            <a:ext cx="3925590" cy="2906742"/>
          </a:xfrm>
          <a:custGeom>
            <a:avLst/>
            <a:gdLst>
              <a:gd name="connsiteX0" fmla="*/ 0 w 3526972"/>
              <a:gd name="connsiteY0" fmla="*/ 0 h 3526972"/>
              <a:gd name="connsiteX1" fmla="*/ 3526972 w 3526972"/>
              <a:gd name="connsiteY1" fmla="*/ 0 h 3526972"/>
              <a:gd name="connsiteX2" fmla="*/ 3526972 w 3526972"/>
              <a:gd name="connsiteY2" fmla="*/ 734786 h 3526972"/>
              <a:gd name="connsiteX3" fmla="*/ 2873828 w 3526972"/>
              <a:gd name="connsiteY3" fmla="*/ 734786 h 3526972"/>
              <a:gd name="connsiteX4" fmla="*/ 2873828 w 3526972"/>
              <a:gd name="connsiteY4" fmla="*/ 2792186 h 3526972"/>
              <a:gd name="connsiteX5" fmla="*/ 3526972 w 3526972"/>
              <a:gd name="connsiteY5" fmla="*/ 2792186 h 3526972"/>
              <a:gd name="connsiteX6" fmla="*/ 3526972 w 3526972"/>
              <a:gd name="connsiteY6" fmla="*/ 3526972 h 3526972"/>
              <a:gd name="connsiteX7" fmla="*/ 0 w 3526972"/>
              <a:gd name="connsiteY7" fmla="*/ 3526972 h 3526972"/>
              <a:gd name="connsiteX0-1" fmla="*/ 0 w 3526972"/>
              <a:gd name="connsiteY0-2" fmla="*/ 0 h 3526972"/>
              <a:gd name="connsiteX1-3" fmla="*/ 3526972 w 3526972"/>
              <a:gd name="connsiteY1-4" fmla="*/ 0 h 3526972"/>
              <a:gd name="connsiteX2-5" fmla="*/ 3526972 w 3526972"/>
              <a:gd name="connsiteY2-6" fmla="*/ 734786 h 3526972"/>
              <a:gd name="connsiteX3-7" fmla="*/ 2873828 w 3526972"/>
              <a:gd name="connsiteY3-8" fmla="*/ 734786 h 3526972"/>
              <a:gd name="connsiteX4-9" fmla="*/ 2873828 w 3526972"/>
              <a:gd name="connsiteY4-10" fmla="*/ 2792186 h 3526972"/>
              <a:gd name="connsiteX5-11" fmla="*/ 3526972 w 3526972"/>
              <a:gd name="connsiteY5-12" fmla="*/ 2792186 h 3526972"/>
              <a:gd name="connsiteX6-13" fmla="*/ 3526972 w 3526972"/>
              <a:gd name="connsiteY6-14" fmla="*/ 3526972 h 3526972"/>
              <a:gd name="connsiteX7-15" fmla="*/ 0 w 3526972"/>
              <a:gd name="connsiteY7-16" fmla="*/ 3526972 h 3526972"/>
              <a:gd name="connsiteX8" fmla="*/ 0 w 3526972"/>
              <a:gd name="connsiteY8" fmla="*/ 0 h 3526972"/>
              <a:gd name="connsiteX0-17" fmla="*/ 2873828 w 3526972"/>
              <a:gd name="connsiteY0-18" fmla="*/ 734786 h 3526972"/>
              <a:gd name="connsiteX1-19" fmla="*/ 2873828 w 3526972"/>
              <a:gd name="connsiteY1-20" fmla="*/ 2792186 h 3526972"/>
              <a:gd name="connsiteX2-21" fmla="*/ 3526972 w 3526972"/>
              <a:gd name="connsiteY2-22" fmla="*/ 2792186 h 3526972"/>
              <a:gd name="connsiteX3-23" fmla="*/ 3526972 w 3526972"/>
              <a:gd name="connsiteY3-24" fmla="*/ 3526972 h 3526972"/>
              <a:gd name="connsiteX4-25" fmla="*/ 0 w 3526972"/>
              <a:gd name="connsiteY4-26" fmla="*/ 3526972 h 3526972"/>
              <a:gd name="connsiteX5-27" fmla="*/ 0 w 3526972"/>
              <a:gd name="connsiteY5-28" fmla="*/ 0 h 3526972"/>
              <a:gd name="connsiteX6-29" fmla="*/ 3526972 w 3526972"/>
              <a:gd name="connsiteY6-30" fmla="*/ 0 h 3526972"/>
              <a:gd name="connsiteX7-31" fmla="*/ 3526972 w 3526972"/>
              <a:gd name="connsiteY7-32" fmla="*/ 734786 h 3526972"/>
              <a:gd name="connsiteX8-33" fmla="*/ 2965268 w 3526972"/>
              <a:gd name="connsiteY8-34" fmla="*/ 826226 h 3526972"/>
              <a:gd name="connsiteX0-35" fmla="*/ 2873828 w 3526972"/>
              <a:gd name="connsiteY0-36" fmla="*/ 2792186 h 3526972"/>
              <a:gd name="connsiteX1-37" fmla="*/ 3526972 w 3526972"/>
              <a:gd name="connsiteY1-38" fmla="*/ 2792186 h 3526972"/>
              <a:gd name="connsiteX2-39" fmla="*/ 3526972 w 3526972"/>
              <a:gd name="connsiteY2-40" fmla="*/ 3526972 h 3526972"/>
              <a:gd name="connsiteX3-41" fmla="*/ 0 w 3526972"/>
              <a:gd name="connsiteY3-42" fmla="*/ 3526972 h 3526972"/>
              <a:gd name="connsiteX4-43" fmla="*/ 0 w 3526972"/>
              <a:gd name="connsiteY4-44" fmla="*/ 0 h 3526972"/>
              <a:gd name="connsiteX5-45" fmla="*/ 3526972 w 3526972"/>
              <a:gd name="connsiteY5-46" fmla="*/ 0 h 3526972"/>
              <a:gd name="connsiteX6-47" fmla="*/ 3526972 w 3526972"/>
              <a:gd name="connsiteY6-48" fmla="*/ 734786 h 3526972"/>
              <a:gd name="connsiteX7-49" fmla="*/ 2965268 w 3526972"/>
              <a:gd name="connsiteY7-50" fmla="*/ 826226 h 3526972"/>
              <a:gd name="connsiteX0-51" fmla="*/ 3526972 w 3526972"/>
              <a:gd name="connsiteY0-52" fmla="*/ 2792186 h 3526972"/>
              <a:gd name="connsiteX1-53" fmla="*/ 3526972 w 3526972"/>
              <a:gd name="connsiteY1-54" fmla="*/ 3526972 h 3526972"/>
              <a:gd name="connsiteX2-55" fmla="*/ 0 w 3526972"/>
              <a:gd name="connsiteY2-56" fmla="*/ 3526972 h 3526972"/>
              <a:gd name="connsiteX3-57" fmla="*/ 0 w 3526972"/>
              <a:gd name="connsiteY3-58" fmla="*/ 0 h 3526972"/>
              <a:gd name="connsiteX4-59" fmla="*/ 3526972 w 3526972"/>
              <a:gd name="connsiteY4-60" fmla="*/ 0 h 3526972"/>
              <a:gd name="connsiteX5-61" fmla="*/ 3526972 w 3526972"/>
              <a:gd name="connsiteY5-62" fmla="*/ 734786 h 3526972"/>
              <a:gd name="connsiteX6-63" fmla="*/ 2965268 w 3526972"/>
              <a:gd name="connsiteY6-64" fmla="*/ 826226 h 3526972"/>
              <a:gd name="connsiteX0-65" fmla="*/ 3526972 w 3526972"/>
              <a:gd name="connsiteY0-66" fmla="*/ 2792186 h 3526972"/>
              <a:gd name="connsiteX1-67" fmla="*/ 3526972 w 3526972"/>
              <a:gd name="connsiteY1-68" fmla="*/ 3526972 h 3526972"/>
              <a:gd name="connsiteX2-69" fmla="*/ 0 w 3526972"/>
              <a:gd name="connsiteY2-70" fmla="*/ 3526972 h 3526972"/>
              <a:gd name="connsiteX3-71" fmla="*/ 0 w 3526972"/>
              <a:gd name="connsiteY3-72" fmla="*/ 0 h 3526972"/>
              <a:gd name="connsiteX4-73" fmla="*/ 3526972 w 3526972"/>
              <a:gd name="connsiteY4-74" fmla="*/ 0 h 3526972"/>
              <a:gd name="connsiteX5-75" fmla="*/ 3526972 w 3526972"/>
              <a:gd name="connsiteY5-76" fmla="*/ 734786 h 35269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3526972" h="3526972">
                <a:moveTo>
                  <a:pt x="3526972" y="2792186"/>
                </a:moveTo>
                <a:lnTo>
                  <a:pt x="3526972" y="3526972"/>
                </a:lnTo>
                <a:lnTo>
                  <a:pt x="0" y="3526972"/>
                </a:lnTo>
                <a:lnTo>
                  <a:pt x="0" y="0"/>
                </a:lnTo>
                <a:lnTo>
                  <a:pt x="3526972" y="0"/>
                </a:lnTo>
                <a:lnTo>
                  <a:pt x="3526972" y="734786"/>
                </a:lnTo>
              </a:path>
            </a:pathLst>
          </a:cu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967730" y="4645660"/>
            <a:ext cx="5276850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+mn-lt"/>
              </a:rPr>
              <a:t>小组成员：</a:t>
            </a:r>
            <a:endParaRPr lang="zh-CN" altLang="en-US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  <a:sym typeface="+mn-lt"/>
            </a:endParaRPr>
          </a:p>
          <a:p>
            <a:pPr algn="l"/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+mn-lt"/>
              </a:rPr>
              <a:t>	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  <a:sym typeface="+mn-lt"/>
            </a:endParaRPr>
          </a:p>
          <a:p>
            <a:pPr algn="l"/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+mn-lt"/>
              </a:rPr>
              <a:t>尚晴宇 姚镔炜  张懿雯  </a:t>
            </a:r>
            <a:endParaRPr lang="zh-CN" altLang="en-US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  <a:sym typeface="+mn-lt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84325"/>
            <a:ext cx="5306695" cy="4351655"/>
          </a:xfrm>
        </p:spPr>
        <p:txBody>
          <a:bodyPr>
            <a:normAutofit fontScale="70000"/>
          </a:bodyPr>
          <a:p>
            <a:pPr algn="l"/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任务完成类型</a:t>
            </a:r>
            <a:endParaRPr lang="zh-CN" altLang="en-US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0" lvl="1" indent="0" algn="l">
              <a:spcBef>
                <a:spcPts val="1000"/>
              </a:spcBef>
              <a:buNone/>
            </a:pPr>
            <a:r>
              <a:rPr lang="zh-CN" altLang="en-US" sz="28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用于完成用户的特定任务需求，比如电影票预订、机票预定、音乐播放、让机器人跳舞等</a:t>
            </a:r>
            <a:endParaRPr lang="zh-CN" altLang="en-US" sz="2800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0" lvl="1" indent="0" algn="l">
              <a:spcBef>
                <a:spcPts val="1000"/>
              </a:spcBef>
              <a:buNone/>
            </a:pPr>
            <a:endParaRPr lang="zh-CN" altLang="en-US" sz="2800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algn="l"/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问答类型</a:t>
            </a:r>
            <a:endParaRPr lang="zh-CN" altLang="en-US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0" lvl="1" indent="0" algn="l">
              <a:spcBef>
                <a:spcPts val="1000"/>
              </a:spcBef>
              <a:buNone/>
            </a:pPr>
            <a:r>
              <a:rPr lang="zh-CN" altLang="en-US" sz="28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用于解决用户的信息查询需求，主要是一问一答的对话形式，如“美国总统是谁”等，或者植入机器人的知乎问答</a:t>
            </a:r>
            <a:endParaRPr lang="zh-CN" altLang="en-US" sz="2800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0" lvl="1" indent="0" algn="l">
              <a:spcBef>
                <a:spcPts val="1000"/>
              </a:spcBef>
              <a:buNone/>
            </a:pPr>
            <a:endParaRPr lang="zh-CN" altLang="en-US" sz="2800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lvl="0" algn="l"/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闲聊类型</a:t>
            </a:r>
            <a:endParaRPr lang="zh-CN" altLang="en-US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0" lvl="1" indent="0" algn="l">
              <a:spcBef>
                <a:spcPts val="1000"/>
              </a:spcBef>
              <a:buNone/>
            </a:pPr>
            <a:r>
              <a:rPr lang="zh-CN" altLang="en-US" sz="28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用于解决用户的情感倾诉需求以及其它类型对话之间的衔接需求</a:t>
            </a:r>
            <a:endParaRPr lang="zh-CN" altLang="en-US" sz="2800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91630" y="1825625"/>
            <a:ext cx="446976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每一种任务类型，在同一个对话中，可能相互穿插，比如：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人：今天天气怎样？</a:t>
            </a:r>
            <a:endParaRPr lang="zh-CN" altLang="en-US"/>
          </a:p>
          <a:p>
            <a:r>
              <a:rPr lang="zh-CN" altLang="en-US"/>
              <a:t>机器人：今天深圳天气晴，25-33度。</a:t>
            </a:r>
            <a:r>
              <a:rPr lang="en-US" altLang="zh-CN"/>
              <a:t>		</a:t>
            </a:r>
            <a:r>
              <a:rPr lang="zh-CN" altLang="en-US"/>
              <a:t>——（问答类型）</a:t>
            </a:r>
            <a:endParaRPr lang="zh-CN" altLang="en-US"/>
          </a:p>
          <a:p>
            <a:r>
              <a:rPr lang="zh-CN" altLang="en-US"/>
              <a:t>人：哇，天气好好，做点什么好呢 ？</a:t>
            </a:r>
            <a:endParaRPr lang="zh-CN" altLang="en-US"/>
          </a:p>
          <a:p>
            <a:r>
              <a:rPr lang="zh-CN" altLang="en-US"/>
              <a:t>机器人：不如出去公园散散步玩玩吧。 </a:t>
            </a:r>
            <a:r>
              <a:rPr lang="en-US" altLang="zh-CN"/>
              <a:t>		</a:t>
            </a:r>
            <a:r>
              <a:rPr lang="zh-CN" altLang="en-US"/>
              <a:t>——（闲聊类型）</a:t>
            </a:r>
            <a:endParaRPr lang="zh-CN" altLang="en-US"/>
          </a:p>
          <a:p>
            <a:r>
              <a:rPr lang="zh-CN" altLang="en-US"/>
              <a:t>人：哪个地方？ </a:t>
            </a:r>
            <a:endParaRPr lang="zh-CN" altLang="en-US"/>
          </a:p>
          <a:p>
            <a:r>
              <a:rPr lang="zh-CN" altLang="en-US"/>
              <a:t>机器人：给你推荐附近的市民中心吧 。</a:t>
            </a:r>
            <a:endParaRPr lang="zh-CN" altLang="en-US"/>
          </a:p>
          <a:p>
            <a:r>
              <a:rPr lang="en-US" altLang="zh-CN"/>
              <a:t>		</a:t>
            </a:r>
            <a:r>
              <a:rPr lang="zh-CN" altLang="en-US"/>
              <a:t>——（任务完成类型）</a:t>
            </a:r>
            <a:endParaRPr lang="zh-CN" altLang="en-US"/>
          </a:p>
        </p:txBody>
      </p:sp>
      <p:grpSp>
        <p:nvGrpSpPr>
          <p:cNvPr id="52" name="Group 77"/>
          <p:cNvGrpSpPr/>
          <p:nvPr/>
        </p:nvGrpSpPr>
        <p:grpSpPr>
          <a:xfrm>
            <a:off x="576701" y="510137"/>
            <a:ext cx="900000" cy="900000"/>
            <a:chOff x="4751637" y="3488705"/>
            <a:chExt cx="905504" cy="905504"/>
          </a:xfrm>
        </p:grpSpPr>
        <p:sp>
          <p:nvSpPr>
            <p:cNvPr id="53" name="Freeform 34"/>
            <p:cNvSpPr/>
            <p:nvPr/>
          </p:nvSpPr>
          <p:spPr>
            <a:xfrm>
              <a:off x="4751637" y="3488705"/>
              <a:ext cx="905504" cy="90550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3840" tIns="210677" rIns="210677" bIns="121920" numCol="1" spcCol="1270" anchor="ctr" anchorCtr="0">
              <a:noAutofit/>
            </a:bodyPr>
            <a:p>
              <a:pPr algn="ctr" defTabSz="118491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600"/>
            </a:p>
          </p:txBody>
        </p:sp>
        <p:sp>
          <p:nvSpPr>
            <p:cNvPr id="54" name="Freeform 57"/>
            <p:cNvSpPr>
              <a:spLocks noEditPoints="1"/>
            </p:cNvSpPr>
            <p:nvPr/>
          </p:nvSpPr>
          <p:spPr bwMode="auto">
            <a:xfrm>
              <a:off x="5026751" y="3763819"/>
              <a:ext cx="355277" cy="355277"/>
            </a:xfrm>
            <a:custGeom>
              <a:avLst/>
              <a:gdLst/>
              <a:ahLst/>
              <a:cxnLst>
                <a:cxn ang="0">
                  <a:pos x="55" y="31"/>
                </a:cxn>
                <a:cxn ang="0">
                  <a:pos x="54" y="33"/>
                </a:cxn>
                <a:cxn ang="0">
                  <a:pos x="47" y="34"/>
                </a:cxn>
                <a:cxn ang="0">
                  <a:pos x="46" y="37"/>
                </a:cxn>
                <a:cxn ang="0">
                  <a:pos x="49" y="42"/>
                </a:cxn>
                <a:cxn ang="0">
                  <a:pos x="50" y="43"/>
                </a:cxn>
                <a:cxn ang="0">
                  <a:pos x="49" y="44"/>
                </a:cxn>
                <a:cxn ang="0">
                  <a:pos x="43" y="50"/>
                </a:cxn>
                <a:cxn ang="0">
                  <a:pos x="42" y="50"/>
                </a:cxn>
                <a:cxn ang="0">
                  <a:pos x="37" y="46"/>
                </a:cxn>
                <a:cxn ang="0">
                  <a:pos x="33" y="47"/>
                </a:cxn>
                <a:cxn ang="0">
                  <a:pos x="32" y="54"/>
                </a:cxn>
                <a:cxn ang="0">
                  <a:pos x="31" y="55"/>
                </a:cxn>
                <a:cxn ang="0">
                  <a:pos x="23" y="55"/>
                </a:cxn>
                <a:cxn ang="0">
                  <a:pos x="22" y="54"/>
                </a:cxn>
                <a:cxn ang="0">
                  <a:pos x="21" y="47"/>
                </a:cxn>
                <a:cxn ang="0">
                  <a:pos x="18" y="46"/>
                </a:cxn>
                <a:cxn ang="0">
                  <a:pos x="13" y="50"/>
                </a:cxn>
                <a:cxn ang="0">
                  <a:pos x="12" y="50"/>
                </a:cxn>
                <a:cxn ang="0">
                  <a:pos x="11" y="50"/>
                </a:cxn>
                <a:cxn ang="0">
                  <a:pos x="5" y="44"/>
                </a:cxn>
                <a:cxn ang="0">
                  <a:pos x="5" y="43"/>
                </a:cxn>
                <a:cxn ang="0">
                  <a:pos x="5" y="42"/>
                </a:cxn>
                <a:cxn ang="0">
                  <a:pos x="9" y="37"/>
                </a:cxn>
                <a:cxn ang="0">
                  <a:pos x="7" y="33"/>
                </a:cxn>
                <a:cxn ang="0">
                  <a:pos x="1" y="33"/>
                </a:cxn>
                <a:cxn ang="0">
                  <a:pos x="0" y="31"/>
                </a:cxn>
                <a:cxn ang="0">
                  <a:pos x="0" y="23"/>
                </a:cxn>
                <a:cxn ang="0">
                  <a:pos x="1" y="22"/>
                </a:cxn>
                <a:cxn ang="0">
                  <a:pos x="7" y="21"/>
                </a:cxn>
                <a:cxn ang="0">
                  <a:pos x="9" y="18"/>
                </a:cxn>
                <a:cxn ang="0">
                  <a:pos x="5" y="13"/>
                </a:cxn>
                <a:cxn ang="0">
                  <a:pos x="5" y="12"/>
                </a:cxn>
                <a:cxn ang="0">
                  <a:pos x="5" y="11"/>
                </a:cxn>
                <a:cxn ang="0">
                  <a:pos x="12" y="5"/>
                </a:cxn>
                <a:cxn ang="0">
                  <a:pos x="13" y="5"/>
                </a:cxn>
                <a:cxn ang="0">
                  <a:pos x="18" y="9"/>
                </a:cxn>
                <a:cxn ang="0">
                  <a:pos x="21" y="8"/>
                </a:cxn>
                <a:cxn ang="0">
                  <a:pos x="22" y="1"/>
                </a:cxn>
                <a:cxn ang="0">
                  <a:pos x="23" y="0"/>
                </a:cxn>
                <a:cxn ang="0">
                  <a:pos x="31" y="0"/>
                </a:cxn>
                <a:cxn ang="0">
                  <a:pos x="32" y="1"/>
                </a:cxn>
                <a:cxn ang="0">
                  <a:pos x="33" y="8"/>
                </a:cxn>
                <a:cxn ang="0">
                  <a:pos x="37" y="9"/>
                </a:cxn>
                <a:cxn ang="0">
                  <a:pos x="42" y="5"/>
                </a:cxn>
                <a:cxn ang="0">
                  <a:pos x="43" y="5"/>
                </a:cxn>
                <a:cxn ang="0">
                  <a:pos x="43" y="5"/>
                </a:cxn>
                <a:cxn ang="0">
                  <a:pos x="49" y="11"/>
                </a:cxn>
                <a:cxn ang="0">
                  <a:pos x="50" y="12"/>
                </a:cxn>
                <a:cxn ang="0">
                  <a:pos x="49" y="13"/>
                </a:cxn>
                <a:cxn ang="0">
                  <a:pos x="46" y="18"/>
                </a:cxn>
                <a:cxn ang="0">
                  <a:pos x="47" y="21"/>
                </a:cxn>
                <a:cxn ang="0">
                  <a:pos x="54" y="22"/>
                </a:cxn>
                <a:cxn ang="0">
                  <a:pos x="55" y="23"/>
                </a:cxn>
                <a:cxn ang="0">
                  <a:pos x="55" y="31"/>
                </a:cxn>
                <a:cxn ang="0">
                  <a:pos x="27" y="18"/>
                </a:cxn>
                <a:cxn ang="0">
                  <a:pos x="18" y="27"/>
                </a:cxn>
                <a:cxn ang="0">
                  <a:pos x="27" y="36"/>
                </a:cxn>
                <a:cxn ang="0">
                  <a:pos x="36" y="27"/>
                </a:cxn>
                <a:cxn ang="0">
                  <a:pos x="27" y="18"/>
                </a:cxn>
              </a:cxnLst>
              <a:rect l="0" t="0" r="r" b="b"/>
              <a:pathLst>
                <a:path w="55" h="55">
                  <a:moveTo>
                    <a:pt x="55" y="31"/>
                  </a:moveTo>
                  <a:cubicBezTo>
                    <a:pt x="55" y="32"/>
                    <a:pt x="54" y="33"/>
                    <a:pt x="54" y="33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5"/>
                    <a:pt x="46" y="36"/>
                    <a:pt x="46" y="37"/>
                  </a:cubicBezTo>
                  <a:cubicBezTo>
                    <a:pt x="47" y="39"/>
                    <a:pt x="48" y="40"/>
                    <a:pt x="49" y="42"/>
                  </a:cubicBezTo>
                  <a:cubicBezTo>
                    <a:pt x="50" y="42"/>
                    <a:pt x="50" y="42"/>
                    <a:pt x="50" y="43"/>
                  </a:cubicBezTo>
                  <a:cubicBezTo>
                    <a:pt x="50" y="43"/>
                    <a:pt x="50" y="43"/>
                    <a:pt x="49" y="44"/>
                  </a:cubicBezTo>
                  <a:cubicBezTo>
                    <a:pt x="49" y="45"/>
                    <a:pt x="44" y="50"/>
                    <a:pt x="43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6" y="46"/>
                    <a:pt x="35" y="47"/>
                    <a:pt x="33" y="47"/>
                  </a:cubicBezTo>
                  <a:cubicBezTo>
                    <a:pt x="33" y="49"/>
                    <a:pt x="33" y="52"/>
                    <a:pt x="32" y="54"/>
                  </a:cubicBezTo>
                  <a:cubicBezTo>
                    <a:pt x="32" y="54"/>
                    <a:pt x="32" y="55"/>
                    <a:pt x="31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2" y="54"/>
                    <a:pt x="22" y="54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0" y="47"/>
                    <a:pt x="19" y="46"/>
                    <a:pt x="18" y="46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" y="48"/>
                    <a:pt x="7" y="46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0"/>
                    <a:pt x="8" y="39"/>
                    <a:pt x="9" y="37"/>
                  </a:cubicBezTo>
                  <a:cubicBezTo>
                    <a:pt x="8" y="36"/>
                    <a:pt x="8" y="35"/>
                    <a:pt x="7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2"/>
                    <a:pt x="0" y="32"/>
                    <a:pt x="0" y="3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2"/>
                    <a:pt x="1" y="2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20"/>
                    <a:pt x="8" y="19"/>
                    <a:pt x="9" y="18"/>
                  </a:cubicBezTo>
                  <a:cubicBezTo>
                    <a:pt x="8" y="16"/>
                    <a:pt x="6" y="14"/>
                    <a:pt x="5" y="13"/>
                  </a:cubicBezTo>
                  <a:cubicBezTo>
                    <a:pt x="5" y="13"/>
                    <a:pt x="5" y="12"/>
                    <a:pt x="5" y="12"/>
                  </a:cubicBezTo>
                  <a:cubicBezTo>
                    <a:pt x="5" y="12"/>
                    <a:pt x="5" y="11"/>
                    <a:pt x="5" y="11"/>
                  </a:cubicBezTo>
                  <a:cubicBezTo>
                    <a:pt x="6" y="10"/>
                    <a:pt x="11" y="5"/>
                    <a:pt x="12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9" y="8"/>
                    <a:pt x="20" y="8"/>
                    <a:pt x="21" y="8"/>
                  </a:cubicBezTo>
                  <a:cubicBezTo>
                    <a:pt x="21" y="5"/>
                    <a:pt x="21" y="3"/>
                    <a:pt x="22" y="1"/>
                  </a:cubicBezTo>
                  <a:cubicBezTo>
                    <a:pt x="22" y="0"/>
                    <a:pt x="23" y="0"/>
                    <a:pt x="2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2" y="0"/>
                    <a:pt x="32" y="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5" y="8"/>
                    <a:pt x="36" y="8"/>
                    <a:pt x="37" y="9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5" y="7"/>
                    <a:pt x="48" y="9"/>
                    <a:pt x="49" y="11"/>
                  </a:cubicBezTo>
                  <a:cubicBezTo>
                    <a:pt x="50" y="11"/>
                    <a:pt x="50" y="12"/>
                    <a:pt x="50" y="12"/>
                  </a:cubicBezTo>
                  <a:cubicBezTo>
                    <a:pt x="50" y="12"/>
                    <a:pt x="49" y="13"/>
                    <a:pt x="49" y="13"/>
                  </a:cubicBezTo>
                  <a:cubicBezTo>
                    <a:pt x="48" y="14"/>
                    <a:pt x="47" y="16"/>
                    <a:pt x="46" y="18"/>
                  </a:cubicBezTo>
                  <a:cubicBezTo>
                    <a:pt x="46" y="19"/>
                    <a:pt x="47" y="20"/>
                    <a:pt x="47" y="21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5" y="23"/>
                    <a:pt x="55" y="23"/>
                  </a:cubicBezTo>
                  <a:lnTo>
                    <a:pt x="55" y="31"/>
                  </a:lnTo>
                  <a:close/>
                  <a:moveTo>
                    <a:pt x="27" y="18"/>
                  </a:moveTo>
                  <a:cubicBezTo>
                    <a:pt x="22" y="18"/>
                    <a:pt x="18" y="22"/>
                    <a:pt x="18" y="27"/>
                  </a:cubicBezTo>
                  <a:cubicBezTo>
                    <a:pt x="18" y="32"/>
                    <a:pt x="22" y="36"/>
                    <a:pt x="27" y="36"/>
                  </a:cubicBezTo>
                  <a:cubicBezTo>
                    <a:pt x="32" y="36"/>
                    <a:pt x="36" y="32"/>
                    <a:pt x="36" y="27"/>
                  </a:cubicBezTo>
                  <a:cubicBezTo>
                    <a:pt x="36" y="22"/>
                    <a:pt x="32" y="18"/>
                    <a:pt x="27" y="18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en-US"/>
            </a:p>
          </p:txBody>
        </p:sp>
      </p:grpSp>
      <p:sp>
        <p:nvSpPr>
          <p:cNvPr id="5" name="矩形 4"/>
          <p:cNvSpPr/>
          <p:nvPr/>
        </p:nvSpPr>
        <p:spPr>
          <a:xfrm>
            <a:off x="1630491" y="667930"/>
            <a:ext cx="3032125" cy="583565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rPr>
              <a:t>聊天任务的种类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6911975" cy="4351655"/>
          </a:xfrm>
        </p:spPr>
        <p:txBody>
          <a:bodyPr>
            <a:normAutofit/>
          </a:bodyPr>
          <a:p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目前，聊天机器人是虚拟助理（如iPhone Siri，天猫精灵）的一部分，可以与许多组织的应用程序，网站以及即时消息平台（如Facebook Messenger，微软小冰）连接。非助理应用程序包括娱乐目的的聊天室和社交机器人等。</a:t>
            </a:r>
            <a:endParaRPr lang="zh-CN" altLang="en-US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对于闲聊类型的任务不能很好的解决。</a:t>
            </a:r>
            <a:endParaRPr lang="zh-CN" altLang="en-US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pic>
        <p:nvPicPr>
          <p:cNvPr id="4" name="图片 3" descr="截屏2021-01-01 下午8.41.06的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07680" y="619760"/>
            <a:ext cx="3246120" cy="5619115"/>
          </a:xfrm>
          <a:prstGeom prst="rect">
            <a:avLst/>
          </a:prstGeom>
        </p:spPr>
      </p:pic>
      <p:grpSp>
        <p:nvGrpSpPr>
          <p:cNvPr id="52" name="Group 77"/>
          <p:cNvGrpSpPr/>
          <p:nvPr/>
        </p:nvGrpSpPr>
        <p:grpSpPr>
          <a:xfrm>
            <a:off x="576701" y="510137"/>
            <a:ext cx="900000" cy="900000"/>
            <a:chOff x="4751637" y="3488705"/>
            <a:chExt cx="905504" cy="905504"/>
          </a:xfrm>
        </p:grpSpPr>
        <p:sp>
          <p:nvSpPr>
            <p:cNvPr id="53" name="Freeform 34"/>
            <p:cNvSpPr/>
            <p:nvPr/>
          </p:nvSpPr>
          <p:spPr>
            <a:xfrm>
              <a:off x="4751637" y="3488705"/>
              <a:ext cx="905504" cy="90550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3840" tIns="210677" rIns="210677" bIns="121920" numCol="1" spcCol="1270" anchor="ctr" anchorCtr="0">
              <a:noAutofit/>
            </a:bodyPr>
            <a:p>
              <a:pPr algn="ctr" defTabSz="118491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600"/>
            </a:p>
          </p:txBody>
        </p:sp>
        <p:sp>
          <p:nvSpPr>
            <p:cNvPr id="54" name="Freeform 57"/>
            <p:cNvSpPr>
              <a:spLocks noEditPoints="1"/>
            </p:cNvSpPr>
            <p:nvPr/>
          </p:nvSpPr>
          <p:spPr bwMode="auto">
            <a:xfrm>
              <a:off x="5026751" y="3763819"/>
              <a:ext cx="355277" cy="355277"/>
            </a:xfrm>
            <a:custGeom>
              <a:avLst/>
              <a:gdLst/>
              <a:ahLst/>
              <a:cxnLst>
                <a:cxn ang="0">
                  <a:pos x="55" y="31"/>
                </a:cxn>
                <a:cxn ang="0">
                  <a:pos x="54" y="33"/>
                </a:cxn>
                <a:cxn ang="0">
                  <a:pos x="47" y="34"/>
                </a:cxn>
                <a:cxn ang="0">
                  <a:pos x="46" y="37"/>
                </a:cxn>
                <a:cxn ang="0">
                  <a:pos x="49" y="42"/>
                </a:cxn>
                <a:cxn ang="0">
                  <a:pos x="50" y="43"/>
                </a:cxn>
                <a:cxn ang="0">
                  <a:pos x="49" y="44"/>
                </a:cxn>
                <a:cxn ang="0">
                  <a:pos x="43" y="50"/>
                </a:cxn>
                <a:cxn ang="0">
                  <a:pos x="42" y="50"/>
                </a:cxn>
                <a:cxn ang="0">
                  <a:pos x="37" y="46"/>
                </a:cxn>
                <a:cxn ang="0">
                  <a:pos x="33" y="47"/>
                </a:cxn>
                <a:cxn ang="0">
                  <a:pos x="32" y="54"/>
                </a:cxn>
                <a:cxn ang="0">
                  <a:pos x="31" y="55"/>
                </a:cxn>
                <a:cxn ang="0">
                  <a:pos x="23" y="55"/>
                </a:cxn>
                <a:cxn ang="0">
                  <a:pos x="22" y="54"/>
                </a:cxn>
                <a:cxn ang="0">
                  <a:pos x="21" y="47"/>
                </a:cxn>
                <a:cxn ang="0">
                  <a:pos x="18" y="46"/>
                </a:cxn>
                <a:cxn ang="0">
                  <a:pos x="13" y="50"/>
                </a:cxn>
                <a:cxn ang="0">
                  <a:pos x="12" y="50"/>
                </a:cxn>
                <a:cxn ang="0">
                  <a:pos x="11" y="50"/>
                </a:cxn>
                <a:cxn ang="0">
                  <a:pos x="5" y="44"/>
                </a:cxn>
                <a:cxn ang="0">
                  <a:pos x="5" y="43"/>
                </a:cxn>
                <a:cxn ang="0">
                  <a:pos x="5" y="42"/>
                </a:cxn>
                <a:cxn ang="0">
                  <a:pos x="9" y="37"/>
                </a:cxn>
                <a:cxn ang="0">
                  <a:pos x="7" y="33"/>
                </a:cxn>
                <a:cxn ang="0">
                  <a:pos x="1" y="33"/>
                </a:cxn>
                <a:cxn ang="0">
                  <a:pos x="0" y="31"/>
                </a:cxn>
                <a:cxn ang="0">
                  <a:pos x="0" y="23"/>
                </a:cxn>
                <a:cxn ang="0">
                  <a:pos x="1" y="22"/>
                </a:cxn>
                <a:cxn ang="0">
                  <a:pos x="7" y="21"/>
                </a:cxn>
                <a:cxn ang="0">
                  <a:pos x="9" y="18"/>
                </a:cxn>
                <a:cxn ang="0">
                  <a:pos x="5" y="13"/>
                </a:cxn>
                <a:cxn ang="0">
                  <a:pos x="5" y="12"/>
                </a:cxn>
                <a:cxn ang="0">
                  <a:pos x="5" y="11"/>
                </a:cxn>
                <a:cxn ang="0">
                  <a:pos x="12" y="5"/>
                </a:cxn>
                <a:cxn ang="0">
                  <a:pos x="13" y="5"/>
                </a:cxn>
                <a:cxn ang="0">
                  <a:pos x="18" y="9"/>
                </a:cxn>
                <a:cxn ang="0">
                  <a:pos x="21" y="8"/>
                </a:cxn>
                <a:cxn ang="0">
                  <a:pos x="22" y="1"/>
                </a:cxn>
                <a:cxn ang="0">
                  <a:pos x="23" y="0"/>
                </a:cxn>
                <a:cxn ang="0">
                  <a:pos x="31" y="0"/>
                </a:cxn>
                <a:cxn ang="0">
                  <a:pos x="32" y="1"/>
                </a:cxn>
                <a:cxn ang="0">
                  <a:pos x="33" y="8"/>
                </a:cxn>
                <a:cxn ang="0">
                  <a:pos x="37" y="9"/>
                </a:cxn>
                <a:cxn ang="0">
                  <a:pos x="42" y="5"/>
                </a:cxn>
                <a:cxn ang="0">
                  <a:pos x="43" y="5"/>
                </a:cxn>
                <a:cxn ang="0">
                  <a:pos x="43" y="5"/>
                </a:cxn>
                <a:cxn ang="0">
                  <a:pos x="49" y="11"/>
                </a:cxn>
                <a:cxn ang="0">
                  <a:pos x="50" y="12"/>
                </a:cxn>
                <a:cxn ang="0">
                  <a:pos x="49" y="13"/>
                </a:cxn>
                <a:cxn ang="0">
                  <a:pos x="46" y="18"/>
                </a:cxn>
                <a:cxn ang="0">
                  <a:pos x="47" y="21"/>
                </a:cxn>
                <a:cxn ang="0">
                  <a:pos x="54" y="22"/>
                </a:cxn>
                <a:cxn ang="0">
                  <a:pos x="55" y="23"/>
                </a:cxn>
                <a:cxn ang="0">
                  <a:pos x="55" y="31"/>
                </a:cxn>
                <a:cxn ang="0">
                  <a:pos x="27" y="18"/>
                </a:cxn>
                <a:cxn ang="0">
                  <a:pos x="18" y="27"/>
                </a:cxn>
                <a:cxn ang="0">
                  <a:pos x="27" y="36"/>
                </a:cxn>
                <a:cxn ang="0">
                  <a:pos x="36" y="27"/>
                </a:cxn>
                <a:cxn ang="0">
                  <a:pos x="27" y="18"/>
                </a:cxn>
              </a:cxnLst>
              <a:rect l="0" t="0" r="r" b="b"/>
              <a:pathLst>
                <a:path w="55" h="55">
                  <a:moveTo>
                    <a:pt x="55" y="31"/>
                  </a:moveTo>
                  <a:cubicBezTo>
                    <a:pt x="55" y="32"/>
                    <a:pt x="54" y="33"/>
                    <a:pt x="54" y="33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5"/>
                    <a:pt x="46" y="36"/>
                    <a:pt x="46" y="37"/>
                  </a:cubicBezTo>
                  <a:cubicBezTo>
                    <a:pt x="47" y="39"/>
                    <a:pt x="48" y="40"/>
                    <a:pt x="49" y="42"/>
                  </a:cubicBezTo>
                  <a:cubicBezTo>
                    <a:pt x="50" y="42"/>
                    <a:pt x="50" y="42"/>
                    <a:pt x="50" y="43"/>
                  </a:cubicBezTo>
                  <a:cubicBezTo>
                    <a:pt x="50" y="43"/>
                    <a:pt x="50" y="43"/>
                    <a:pt x="49" y="44"/>
                  </a:cubicBezTo>
                  <a:cubicBezTo>
                    <a:pt x="49" y="45"/>
                    <a:pt x="44" y="50"/>
                    <a:pt x="43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6" y="46"/>
                    <a:pt x="35" y="47"/>
                    <a:pt x="33" y="47"/>
                  </a:cubicBezTo>
                  <a:cubicBezTo>
                    <a:pt x="33" y="49"/>
                    <a:pt x="33" y="52"/>
                    <a:pt x="32" y="54"/>
                  </a:cubicBezTo>
                  <a:cubicBezTo>
                    <a:pt x="32" y="54"/>
                    <a:pt x="32" y="55"/>
                    <a:pt x="31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2" y="54"/>
                    <a:pt x="22" y="54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0" y="47"/>
                    <a:pt x="19" y="46"/>
                    <a:pt x="18" y="46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" y="48"/>
                    <a:pt x="7" y="46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0"/>
                    <a:pt x="8" y="39"/>
                    <a:pt x="9" y="37"/>
                  </a:cubicBezTo>
                  <a:cubicBezTo>
                    <a:pt x="8" y="36"/>
                    <a:pt x="8" y="35"/>
                    <a:pt x="7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2"/>
                    <a:pt x="0" y="32"/>
                    <a:pt x="0" y="3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2"/>
                    <a:pt x="1" y="2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20"/>
                    <a:pt x="8" y="19"/>
                    <a:pt x="9" y="18"/>
                  </a:cubicBezTo>
                  <a:cubicBezTo>
                    <a:pt x="8" y="16"/>
                    <a:pt x="6" y="14"/>
                    <a:pt x="5" y="13"/>
                  </a:cubicBezTo>
                  <a:cubicBezTo>
                    <a:pt x="5" y="13"/>
                    <a:pt x="5" y="12"/>
                    <a:pt x="5" y="12"/>
                  </a:cubicBezTo>
                  <a:cubicBezTo>
                    <a:pt x="5" y="12"/>
                    <a:pt x="5" y="11"/>
                    <a:pt x="5" y="11"/>
                  </a:cubicBezTo>
                  <a:cubicBezTo>
                    <a:pt x="6" y="10"/>
                    <a:pt x="11" y="5"/>
                    <a:pt x="12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9" y="8"/>
                    <a:pt x="20" y="8"/>
                    <a:pt x="21" y="8"/>
                  </a:cubicBezTo>
                  <a:cubicBezTo>
                    <a:pt x="21" y="5"/>
                    <a:pt x="21" y="3"/>
                    <a:pt x="22" y="1"/>
                  </a:cubicBezTo>
                  <a:cubicBezTo>
                    <a:pt x="22" y="0"/>
                    <a:pt x="23" y="0"/>
                    <a:pt x="2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2" y="0"/>
                    <a:pt x="32" y="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5" y="8"/>
                    <a:pt x="36" y="8"/>
                    <a:pt x="37" y="9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5" y="7"/>
                    <a:pt x="48" y="9"/>
                    <a:pt x="49" y="11"/>
                  </a:cubicBezTo>
                  <a:cubicBezTo>
                    <a:pt x="50" y="11"/>
                    <a:pt x="50" y="12"/>
                    <a:pt x="50" y="12"/>
                  </a:cubicBezTo>
                  <a:cubicBezTo>
                    <a:pt x="50" y="12"/>
                    <a:pt x="49" y="13"/>
                    <a:pt x="49" y="13"/>
                  </a:cubicBezTo>
                  <a:cubicBezTo>
                    <a:pt x="48" y="14"/>
                    <a:pt x="47" y="16"/>
                    <a:pt x="46" y="18"/>
                  </a:cubicBezTo>
                  <a:cubicBezTo>
                    <a:pt x="46" y="19"/>
                    <a:pt x="47" y="20"/>
                    <a:pt x="47" y="21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5" y="23"/>
                    <a:pt x="55" y="23"/>
                  </a:cubicBezTo>
                  <a:lnTo>
                    <a:pt x="55" y="31"/>
                  </a:lnTo>
                  <a:close/>
                  <a:moveTo>
                    <a:pt x="27" y="18"/>
                  </a:moveTo>
                  <a:cubicBezTo>
                    <a:pt x="22" y="18"/>
                    <a:pt x="18" y="22"/>
                    <a:pt x="18" y="27"/>
                  </a:cubicBezTo>
                  <a:cubicBezTo>
                    <a:pt x="18" y="32"/>
                    <a:pt x="22" y="36"/>
                    <a:pt x="27" y="36"/>
                  </a:cubicBezTo>
                  <a:cubicBezTo>
                    <a:pt x="32" y="36"/>
                    <a:pt x="36" y="32"/>
                    <a:pt x="36" y="27"/>
                  </a:cubicBezTo>
                  <a:cubicBezTo>
                    <a:pt x="36" y="22"/>
                    <a:pt x="32" y="18"/>
                    <a:pt x="27" y="18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en-US"/>
            </a:p>
          </p:txBody>
        </p:sp>
      </p:grpSp>
      <p:sp>
        <p:nvSpPr>
          <p:cNvPr id="5" name="矩形 4"/>
          <p:cNvSpPr/>
          <p:nvPr/>
        </p:nvSpPr>
        <p:spPr>
          <a:xfrm>
            <a:off x="1630491" y="667930"/>
            <a:ext cx="3846195" cy="583565"/>
          </a:xfrm>
          <a:prstGeom prst="rect">
            <a:avLst/>
          </a:prstGeom>
        </p:spPr>
        <p:txBody>
          <a:bodyPr wrap="none">
            <a:spAutoFit/>
          </a:bodyPr>
          <a:p>
            <a:pPr lvl="0" algn="l"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rPr>
              <a:t>企业中的聊天机器人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indent="0" algn="l">
              <a:buNone/>
            </a:pP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科学领域：智能是多方面的体现</a:t>
            </a:r>
            <a:endParaRPr lang="zh-CN" altLang="en-US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228600" lvl="1" algn="l">
              <a:spcBef>
                <a:spcPts val="1000"/>
              </a:spcBef>
            </a:pPr>
            <a:r>
              <a:rPr lang="zh-CN" altLang="en-US" sz="28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学习能力</a:t>
            </a:r>
            <a:endParaRPr lang="zh-CN" altLang="en-US" sz="2800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228600" lvl="1" algn="l">
              <a:spcBef>
                <a:spcPts val="1000"/>
              </a:spcBef>
            </a:pPr>
            <a:r>
              <a:rPr lang="zh-CN" altLang="en-US" sz="28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数据筛选能力</a:t>
            </a:r>
            <a:endParaRPr lang="zh-CN" altLang="en-US" sz="2800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228600" lvl="1" algn="l">
              <a:spcBef>
                <a:spcPts val="1000"/>
              </a:spcBef>
            </a:pPr>
            <a:r>
              <a:rPr lang="zh-CN" altLang="en-US" sz="28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自升级能力</a:t>
            </a:r>
            <a:endParaRPr lang="zh-CN" altLang="en-US" sz="2800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228600" lvl="1" algn="l">
              <a:spcBef>
                <a:spcPts val="1000"/>
              </a:spcBef>
            </a:pPr>
            <a:endParaRPr lang="zh-CN" altLang="en-US" sz="2800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0" lvl="0" indent="0" algn="l">
              <a:buNone/>
            </a:pP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产品领域：提高用户粘度</a:t>
            </a:r>
            <a:endParaRPr lang="zh-CN" altLang="en-US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228600" lvl="1" algn="l">
              <a:spcBef>
                <a:spcPts val="1000"/>
              </a:spcBef>
            </a:pPr>
            <a:r>
              <a:rPr lang="zh-CN" altLang="en-US" sz="28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提高生命感，</a:t>
            </a:r>
            <a:r>
              <a:rPr lang="zh-CN" altLang="en-US" sz="28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+mn-ea"/>
              </a:rPr>
              <a:t>人格化、IP化</a:t>
            </a:r>
            <a:endParaRPr lang="zh-CN" altLang="en-US" sz="2800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228600" lvl="1" algn="l">
              <a:spcBef>
                <a:spcPts val="1000"/>
              </a:spcBef>
            </a:pPr>
            <a:r>
              <a:rPr lang="zh-CN" altLang="en-US" sz="28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区分不同用户角色</a:t>
            </a:r>
            <a:endParaRPr lang="zh-CN" altLang="en-US" sz="2800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228600" lvl="1" algn="l">
              <a:spcBef>
                <a:spcPts val="1000"/>
              </a:spcBef>
            </a:pPr>
            <a:r>
              <a:rPr lang="zh-CN" altLang="en-US" sz="28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利用知识图谱</a:t>
            </a:r>
            <a:endParaRPr lang="zh-CN" altLang="en-US" sz="2800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grpSp>
        <p:nvGrpSpPr>
          <p:cNvPr id="52" name="Group 77"/>
          <p:cNvGrpSpPr/>
          <p:nvPr/>
        </p:nvGrpSpPr>
        <p:grpSpPr>
          <a:xfrm>
            <a:off x="576701" y="510137"/>
            <a:ext cx="900000" cy="900000"/>
            <a:chOff x="4751637" y="3488705"/>
            <a:chExt cx="905504" cy="905504"/>
          </a:xfrm>
        </p:grpSpPr>
        <p:sp>
          <p:nvSpPr>
            <p:cNvPr id="53" name="Freeform 34"/>
            <p:cNvSpPr/>
            <p:nvPr/>
          </p:nvSpPr>
          <p:spPr>
            <a:xfrm>
              <a:off x="4751637" y="3488705"/>
              <a:ext cx="905504" cy="90550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3840" tIns="210677" rIns="210677" bIns="121920" numCol="1" spcCol="1270" anchor="ctr" anchorCtr="0">
              <a:noAutofit/>
            </a:bodyPr>
            <a:p>
              <a:pPr algn="ctr" defTabSz="118491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600"/>
            </a:p>
          </p:txBody>
        </p:sp>
        <p:sp>
          <p:nvSpPr>
            <p:cNvPr id="54" name="Freeform 57"/>
            <p:cNvSpPr>
              <a:spLocks noEditPoints="1"/>
            </p:cNvSpPr>
            <p:nvPr/>
          </p:nvSpPr>
          <p:spPr bwMode="auto">
            <a:xfrm>
              <a:off x="5026751" y="3763819"/>
              <a:ext cx="355277" cy="355277"/>
            </a:xfrm>
            <a:custGeom>
              <a:avLst/>
              <a:gdLst/>
              <a:ahLst/>
              <a:cxnLst>
                <a:cxn ang="0">
                  <a:pos x="55" y="31"/>
                </a:cxn>
                <a:cxn ang="0">
                  <a:pos x="54" y="33"/>
                </a:cxn>
                <a:cxn ang="0">
                  <a:pos x="47" y="34"/>
                </a:cxn>
                <a:cxn ang="0">
                  <a:pos x="46" y="37"/>
                </a:cxn>
                <a:cxn ang="0">
                  <a:pos x="49" y="42"/>
                </a:cxn>
                <a:cxn ang="0">
                  <a:pos x="50" y="43"/>
                </a:cxn>
                <a:cxn ang="0">
                  <a:pos x="49" y="44"/>
                </a:cxn>
                <a:cxn ang="0">
                  <a:pos x="43" y="50"/>
                </a:cxn>
                <a:cxn ang="0">
                  <a:pos x="42" y="50"/>
                </a:cxn>
                <a:cxn ang="0">
                  <a:pos x="37" y="46"/>
                </a:cxn>
                <a:cxn ang="0">
                  <a:pos x="33" y="47"/>
                </a:cxn>
                <a:cxn ang="0">
                  <a:pos x="32" y="54"/>
                </a:cxn>
                <a:cxn ang="0">
                  <a:pos x="31" y="55"/>
                </a:cxn>
                <a:cxn ang="0">
                  <a:pos x="23" y="55"/>
                </a:cxn>
                <a:cxn ang="0">
                  <a:pos x="22" y="54"/>
                </a:cxn>
                <a:cxn ang="0">
                  <a:pos x="21" y="47"/>
                </a:cxn>
                <a:cxn ang="0">
                  <a:pos x="18" y="46"/>
                </a:cxn>
                <a:cxn ang="0">
                  <a:pos x="13" y="50"/>
                </a:cxn>
                <a:cxn ang="0">
                  <a:pos x="12" y="50"/>
                </a:cxn>
                <a:cxn ang="0">
                  <a:pos x="11" y="50"/>
                </a:cxn>
                <a:cxn ang="0">
                  <a:pos x="5" y="44"/>
                </a:cxn>
                <a:cxn ang="0">
                  <a:pos x="5" y="43"/>
                </a:cxn>
                <a:cxn ang="0">
                  <a:pos x="5" y="42"/>
                </a:cxn>
                <a:cxn ang="0">
                  <a:pos x="9" y="37"/>
                </a:cxn>
                <a:cxn ang="0">
                  <a:pos x="7" y="33"/>
                </a:cxn>
                <a:cxn ang="0">
                  <a:pos x="1" y="33"/>
                </a:cxn>
                <a:cxn ang="0">
                  <a:pos x="0" y="31"/>
                </a:cxn>
                <a:cxn ang="0">
                  <a:pos x="0" y="23"/>
                </a:cxn>
                <a:cxn ang="0">
                  <a:pos x="1" y="22"/>
                </a:cxn>
                <a:cxn ang="0">
                  <a:pos x="7" y="21"/>
                </a:cxn>
                <a:cxn ang="0">
                  <a:pos x="9" y="18"/>
                </a:cxn>
                <a:cxn ang="0">
                  <a:pos x="5" y="13"/>
                </a:cxn>
                <a:cxn ang="0">
                  <a:pos x="5" y="12"/>
                </a:cxn>
                <a:cxn ang="0">
                  <a:pos x="5" y="11"/>
                </a:cxn>
                <a:cxn ang="0">
                  <a:pos x="12" y="5"/>
                </a:cxn>
                <a:cxn ang="0">
                  <a:pos x="13" y="5"/>
                </a:cxn>
                <a:cxn ang="0">
                  <a:pos x="18" y="9"/>
                </a:cxn>
                <a:cxn ang="0">
                  <a:pos x="21" y="8"/>
                </a:cxn>
                <a:cxn ang="0">
                  <a:pos x="22" y="1"/>
                </a:cxn>
                <a:cxn ang="0">
                  <a:pos x="23" y="0"/>
                </a:cxn>
                <a:cxn ang="0">
                  <a:pos x="31" y="0"/>
                </a:cxn>
                <a:cxn ang="0">
                  <a:pos x="32" y="1"/>
                </a:cxn>
                <a:cxn ang="0">
                  <a:pos x="33" y="8"/>
                </a:cxn>
                <a:cxn ang="0">
                  <a:pos x="37" y="9"/>
                </a:cxn>
                <a:cxn ang="0">
                  <a:pos x="42" y="5"/>
                </a:cxn>
                <a:cxn ang="0">
                  <a:pos x="43" y="5"/>
                </a:cxn>
                <a:cxn ang="0">
                  <a:pos x="43" y="5"/>
                </a:cxn>
                <a:cxn ang="0">
                  <a:pos x="49" y="11"/>
                </a:cxn>
                <a:cxn ang="0">
                  <a:pos x="50" y="12"/>
                </a:cxn>
                <a:cxn ang="0">
                  <a:pos x="49" y="13"/>
                </a:cxn>
                <a:cxn ang="0">
                  <a:pos x="46" y="18"/>
                </a:cxn>
                <a:cxn ang="0">
                  <a:pos x="47" y="21"/>
                </a:cxn>
                <a:cxn ang="0">
                  <a:pos x="54" y="22"/>
                </a:cxn>
                <a:cxn ang="0">
                  <a:pos x="55" y="23"/>
                </a:cxn>
                <a:cxn ang="0">
                  <a:pos x="55" y="31"/>
                </a:cxn>
                <a:cxn ang="0">
                  <a:pos x="27" y="18"/>
                </a:cxn>
                <a:cxn ang="0">
                  <a:pos x="18" y="27"/>
                </a:cxn>
                <a:cxn ang="0">
                  <a:pos x="27" y="36"/>
                </a:cxn>
                <a:cxn ang="0">
                  <a:pos x="36" y="27"/>
                </a:cxn>
                <a:cxn ang="0">
                  <a:pos x="27" y="18"/>
                </a:cxn>
              </a:cxnLst>
              <a:rect l="0" t="0" r="r" b="b"/>
              <a:pathLst>
                <a:path w="55" h="55">
                  <a:moveTo>
                    <a:pt x="55" y="31"/>
                  </a:moveTo>
                  <a:cubicBezTo>
                    <a:pt x="55" y="32"/>
                    <a:pt x="54" y="33"/>
                    <a:pt x="54" y="33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5"/>
                    <a:pt x="46" y="36"/>
                    <a:pt x="46" y="37"/>
                  </a:cubicBezTo>
                  <a:cubicBezTo>
                    <a:pt x="47" y="39"/>
                    <a:pt x="48" y="40"/>
                    <a:pt x="49" y="42"/>
                  </a:cubicBezTo>
                  <a:cubicBezTo>
                    <a:pt x="50" y="42"/>
                    <a:pt x="50" y="42"/>
                    <a:pt x="50" y="43"/>
                  </a:cubicBezTo>
                  <a:cubicBezTo>
                    <a:pt x="50" y="43"/>
                    <a:pt x="50" y="43"/>
                    <a:pt x="49" y="44"/>
                  </a:cubicBezTo>
                  <a:cubicBezTo>
                    <a:pt x="49" y="45"/>
                    <a:pt x="44" y="50"/>
                    <a:pt x="43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6" y="46"/>
                    <a:pt x="35" y="47"/>
                    <a:pt x="33" y="47"/>
                  </a:cubicBezTo>
                  <a:cubicBezTo>
                    <a:pt x="33" y="49"/>
                    <a:pt x="33" y="52"/>
                    <a:pt x="32" y="54"/>
                  </a:cubicBezTo>
                  <a:cubicBezTo>
                    <a:pt x="32" y="54"/>
                    <a:pt x="32" y="55"/>
                    <a:pt x="31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2" y="54"/>
                    <a:pt x="22" y="54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0" y="47"/>
                    <a:pt x="19" y="46"/>
                    <a:pt x="18" y="46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" y="48"/>
                    <a:pt x="7" y="46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0"/>
                    <a:pt x="8" y="39"/>
                    <a:pt x="9" y="37"/>
                  </a:cubicBezTo>
                  <a:cubicBezTo>
                    <a:pt x="8" y="36"/>
                    <a:pt x="8" y="35"/>
                    <a:pt x="7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2"/>
                    <a:pt x="0" y="32"/>
                    <a:pt x="0" y="3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2"/>
                    <a:pt x="1" y="2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20"/>
                    <a:pt x="8" y="19"/>
                    <a:pt x="9" y="18"/>
                  </a:cubicBezTo>
                  <a:cubicBezTo>
                    <a:pt x="8" y="16"/>
                    <a:pt x="6" y="14"/>
                    <a:pt x="5" y="13"/>
                  </a:cubicBezTo>
                  <a:cubicBezTo>
                    <a:pt x="5" y="13"/>
                    <a:pt x="5" y="12"/>
                    <a:pt x="5" y="12"/>
                  </a:cubicBezTo>
                  <a:cubicBezTo>
                    <a:pt x="5" y="12"/>
                    <a:pt x="5" y="11"/>
                    <a:pt x="5" y="11"/>
                  </a:cubicBezTo>
                  <a:cubicBezTo>
                    <a:pt x="6" y="10"/>
                    <a:pt x="11" y="5"/>
                    <a:pt x="12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9" y="8"/>
                    <a:pt x="20" y="8"/>
                    <a:pt x="21" y="8"/>
                  </a:cubicBezTo>
                  <a:cubicBezTo>
                    <a:pt x="21" y="5"/>
                    <a:pt x="21" y="3"/>
                    <a:pt x="22" y="1"/>
                  </a:cubicBezTo>
                  <a:cubicBezTo>
                    <a:pt x="22" y="0"/>
                    <a:pt x="23" y="0"/>
                    <a:pt x="2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2" y="0"/>
                    <a:pt x="32" y="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5" y="8"/>
                    <a:pt x="36" y="8"/>
                    <a:pt x="37" y="9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5" y="7"/>
                    <a:pt x="48" y="9"/>
                    <a:pt x="49" y="11"/>
                  </a:cubicBezTo>
                  <a:cubicBezTo>
                    <a:pt x="50" y="11"/>
                    <a:pt x="50" y="12"/>
                    <a:pt x="50" y="12"/>
                  </a:cubicBezTo>
                  <a:cubicBezTo>
                    <a:pt x="50" y="12"/>
                    <a:pt x="49" y="13"/>
                    <a:pt x="49" y="13"/>
                  </a:cubicBezTo>
                  <a:cubicBezTo>
                    <a:pt x="48" y="14"/>
                    <a:pt x="47" y="16"/>
                    <a:pt x="46" y="18"/>
                  </a:cubicBezTo>
                  <a:cubicBezTo>
                    <a:pt x="46" y="19"/>
                    <a:pt x="47" y="20"/>
                    <a:pt x="47" y="21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5" y="23"/>
                    <a:pt x="55" y="23"/>
                  </a:cubicBezTo>
                  <a:lnTo>
                    <a:pt x="55" y="31"/>
                  </a:lnTo>
                  <a:close/>
                  <a:moveTo>
                    <a:pt x="27" y="18"/>
                  </a:moveTo>
                  <a:cubicBezTo>
                    <a:pt x="22" y="18"/>
                    <a:pt x="18" y="22"/>
                    <a:pt x="18" y="27"/>
                  </a:cubicBezTo>
                  <a:cubicBezTo>
                    <a:pt x="18" y="32"/>
                    <a:pt x="22" y="36"/>
                    <a:pt x="27" y="36"/>
                  </a:cubicBezTo>
                  <a:cubicBezTo>
                    <a:pt x="32" y="36"/>
                    <a:pt x="36" y="32"/>
                    <a:pt x="36" y="27"/>
                  </a:cubicBezTo>
                  <a:cubicBezTo>
                    <a:pt x="36" y="22"/>
                    <a:pt x="32" y="18"/>
                    <a:pt x="27" y="18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en-US"/>
            </a:p>
          </p:txBody>
        </p:sp>
      </p:grpSp>
      <p:sp>
        <p:nvSpPr>
          <p:cNvPr id="5" name="矩形 4"/>
          <p:cNvSpPr/>
          <p:nvPr/>
        </p:nvSpPr>
        <p:spPr>
          <a:xfrm>
            <a:off x="1630491" y="667930"/>
            <a:ext cx="4253230" cy="583565"/>
          </a:xfrm>
          <a:prstGeom prst="rect">
            <a:avLst/>
          </a:prstGeom>
        </p:spPr>
        <p:txBody>
          <a:bodyPr wrap="none">
            <a:spAutoFit/>
          </a:bodyPr>
          <a:p>
            <a:pPr lvl="0" algn="l"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rPr>
              <a:t>未来技术的改良与优化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37335"/>
            <a:ext cx="7538720" cy="523240"/>
          </a:xfrm>
        </p:spPr>
        <p:txBody>
          <a:bodyPr>
            <a:normAutofit fontScale="90000"/>
          </a:bodyPr>
          <a:p>
            <a:pPr marL="0" indent="0">
              <a:buNone/>
            </a:pPr>
            <a:r>
              <a:rPr lang="zh-CN" altLang="en-US"/>
              <a:t>《A Neural Conversational Model》</a:t>
            </a:r>
            <a:r>
              <a:rPr lang="en-US" altLang="zh-CN"/>
              <a:t>'2015</a:t>
            </a:r>
            <a:endParaRPr lang="en-US" altLang="zh-CN" sz="2000"/>
          </a:p>
        </p:txBody>
      </p:sp>
      <p:pic>
        <p:nvPicPr>
          <p:cNvPr id="4" name="图片 3" descr="截屏2021-01-01 下午9.53.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40320" y="1409700"/>
            <a:ext cx="4210050" cy="2005965"/>
          </a:xfrm>
          <a:prstGeom prst="rect">
            <a:avLst/>
          </a:prstGeom>
        </p:spPr>
      </p:pic>
      <p:sp>
        <p:nvSpPr>
          <p:cNvPr id="9" name="内容占位符 2"/>
          <p:cNvSpPr>
            <a:spLocks noGrp="1"/>
          </p:cNvSpPr>
          <p:nvPr/>
        </p:nvSpPr>
        <p:spPr>
          <a:xfrm>
            <a:off x="838200" y="2060575"/>
            <a:ext cx="5942965" cy="37522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利用深度学习解决会话模型</a:t>
            </a:r>
            <a:endParaRPr lang="zh-CN" altLang="en-US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采用序列到序列框架</a:t>
            </a:r>
            <a:endParaRPr lang="zh-CN" altLang="en-US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优势：</a:t>
            </a:r>
            <a:endParaRPr lang="zh-CN" altLang="en-US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lvl="1"/>
            <a:r>
              <a:rPr lang="zh-CN" altLang="en-US" sz="28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端到端学习，思路简单</a:t>
            </a:r>
            <a:endParaRPr lang="zh-CN" altLang="en-US" sz="2800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lvl="1"/>
            <a:r>
              <a:rPr lang="zh-CN" altLang="en-US" sz="28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适用面广，需要较少手工定制的规则</a:t>
            </a:r>
            <a:endParaRPr lang="zh-CN" altLang="en-US" sz="2800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lvl="1"/>
            <a:r>
              <a:rPr lang="zh-CN" altLang="en-US" sz="28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具备一定推理和获取知识的能力</a:t>
            </a:r>
            <a:endParaRPr lang="zh-CN" altLang="en-US" sz="2800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故障模式：</a:t>
            </a:r>
            <a:endParaRPr lang="zh-CN" altLang="en-US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lvl="1"/>
            <a:r>
              <a:rPr lang="zh-CN" altLang="en-US" sz="28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多次会话间缺乏一致性</a:t>
            </a:r>
            <a:endParaRPr lang="zh-CN" altLang="en-US" sz="2800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pic>
        <p:nvPicPr>
          <p:cNvPr id="10" name="图片 9" descr="截屏2021-01-03 下午1.15.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0320" y="3973195"/>
            <a:ext cx="4210050" cy="121221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985510" y="5532120"/>
            <a:ext cx="6206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《A Persona-Based Neural Conversation Model》</a:t>
            </a:r>
            <a:r>
              <a:rPr lang="en-US" altLang="zh-CN"/>
              <a:t>'2016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1630491" y="667930"/>
            <a:ext cx="1811020" cy="583565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rPr>
              <a:t>相关工作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7" name="Group 64"/>
          <p:cNvGrpSpPr/>
          <p:nvPr/>
        </p:nvGrpSpPr>
        <p:grpSpPr>
          <a:xfrm>
            <a:off x="577096" y="509569"/>
            <a:ext cx="900000" cy="900000"/>
            <a:chOff x="2222093" y="3487327"/>
            <a:chExt cx="905504" cy="905504"/>
          </a:xfrm>
        </p:grpSpPr>
        <p:sp>
          <p:nvSpPr>
            <p:cNvPr id="19" name="Freeform 36"/>
            <p:cNvSpPr/>
            <p:nvPr/>
          </p:nvSpPr>
          <p:spPr>
            <a:xfrm>
              <a:off x="2222093" y="3487327"/>
              <a:ext cx="905504" cy="90550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p>
              <a:pPr algn="ctr" defTabSz="118491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600">
                <a:latin typeface="FontAwesome" pitchFamily="2" charset="0"/>
              </a:endParaRPr>
            </a:p>
          </p:txBody>
        </p:sp>
        <p:sp>
          <p:nvSpPr>
            <p:cNvPr id="23" name="Freeform 105"/>
            <p:cNvSpPr>
              <a:spLocks noEditPoints="1"/>
            </p:cNvSpPr>
            <p:nvPr/>
          </p:nvSpPr>
          <p:spPr bwMode="auto">
            <a:xfrm>
              <a:off x="2457767" y="3726147"/>
              <a:ext cx="434156" cy="427865"/>
            </a:xfrm>
            <a:custGeom>
              <a:avLst/>
              <a:gdLst/>
              <a:ahLst/>
              <a:cxnLst>
                <a:cxn ang="0">
                  <a:pos x="59" y="63"/>
                </a:cxn>
                <a:cxn ang="0">
                  <a:pos x="55" y="61"/>
                </a:cxn>
                <a:cxn ang="0">
                  <a:pos x="42" y="48"/>
                </a:cxn>
                <a:cxn ang="0">
                  <a:pos x="27" y="53"/>
                </a:cxn>
                <a:cxn ang="0">
                  <a:pos x="0" y="26"/>
                </a:cxn>
                <a:cxn ang="0">
                  <a:pos x="27" y="0"/>
                </a:cxn>
                <a:cxn ang="0">
                  <a:pos x="54" y="26"/>
                </a:cxn>
                <a:cxn ang="0">
                  <a:pos x="49" y="41"/>
                </a:cxn>
                <a:cxn ang="0">
                  <a:pos x="62" y="54"/>
                </a:cxn>
                <a:cxn ang="0">
                  <a:pos x="64" y="58"/>
                </a:cxn>
                <a:cxn ang="0">
                  <a:pos x="59" y="63"/>
                </a:cxn>
                <a:cxn ang="0">
                  <a:pos x="27" y="9"/>
                </a:cxn>
                <a:cxn ang="0">
                  <a:pos x="10" y="26"/>
                </a:cxn>
                <a:cxn ang="0">
                  <a:pos x="27" y="43"/>
                </a:cxn>
                <a:cxn ang="0">
                  <a:pos x="44" y="26"/>
                </a:cxn>
                <a:cxn ang="0">
                  <a:pos x="27" y="9"/>
                </a:cxn>
              </a:cxnLst>
              <a:rect l="0" t="0" r="r" b="b"/>
              <a:pathLst>
                <a:path w="64" h="62">
                  <a:moveTo>
                    <a:pt x="59" y="63"/>
                  </a:moveTo>
                  <a:cubicBezTo>
                    <a:pt x="57" y="63"/>
                    <a:pt x="56" y="62"/>
                    <a:pt x="55" y="61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8" y="51"/>
                    <a:pt x="33" y="53"/>
                    <a:pt x="27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6"/>
                  </a:cubicBezTo>
                  <a:cubicBezTo>
                    <a:pt x="54" y="32"/>
                    <a:pt x="52" y="37"/>
                    <a:pt x="49" y="41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3" y="55"/>
                    <a:pt x="64" y="57"/>
                    <a:pt x="64" y="58"/>
                  </a:cubicBezTo>
                  <a:cubicBezTo>
                    <a:pt x="64" y="61"/>
                    <a:pt x="61" y="63"/>
                    <a:pt x="59" y="63"/>
                  </a:cubicBezTo>
                  <a:close/>
                  <a:moveTo>
                    <a:pt x="27" y="9"/>
                  </a:moveTo>
                  <a:cubicBezTo>
                    <a:pt x="18" y="9"/>
                    <a:pt x="10" y="17"/>
                    <a:pt x="10" y="26"/>
                  </a:cubicBezTo>
                  <a:cubicBezTo>
                    <a:pt x="10" y="36"/>
                    <a:pt x="18" y="43"/>
                    <a:pt x="27" y="43"/>
                  </a:cubicBezTo>
                  <a:cubicBezTo>
                    <a:pt x="37" y="43"/>
                    <a:pt x="44" y="36"/>
                    <a:pt x="44" y="26"/>
                  </a:cubicBezTo>
                  <a:cubicBezTo>
                    <a:pt x="44" y="17"/>
                    <a:pt x="37" y="9"/>
                    <a:pt x="27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en-US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72235"/>
            <a:ext cx="10515600" cy="4805045"/>
          </a:xfrm>
        </p:spPr>
        <p:txBody>
          <a:bodyPr/>
          <a:p>
            <a:pPr marL="0" indent="0">
              <a:buNone/>
            </a:pPr>
            <a:r>
              <a:rPr lang="zh-CN" altLang="en-US"/>
              <a:t>《Attention Is All You Need》</a:t>
            </a:r>
            <a:r>
              <a:rPr lang="en-US" altLang="zh-CN"/>
              <a:t>'</a:t>
            </a:r>
            <a:r>
              <a:rPr lang="en-US" altLang="zh-CN" sz="2000"/>
              <a:t>2017</a:t>
            </a:r>
            <a:endParaRPr lang="en-US" altLang="zh-CN" sz="2000"/>
          </a:p>
        </p:txBody>
      </p:sp>
      <p:pic>
        <p:nvPicPr>
          <p:cNvPr id="4" name="图片 3" descr="截屏2021-01-01 下午9.54.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0325" y="781685"/>
            <a:ext cx="3673475" cy="5395595"/>
          </a:xfrm>
          <a:prstGeom prst="rect">
            <a:avLst/>
          </a:prstGeom>
        </p:spPr>
      </p:pic>
      <p:pic>
        <p:nvPicPr>
          <p:cNvPr id="5" name="图片 4" descr="截屏2021-01-01 下午11.14.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59355"/>
            <a:ext cx="6437630" cy="37179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630491" y="667930"/>
            <a:ext cx="1811020" cy="583565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rPr>
              <a:t>相关工作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8" name="Group 64"/>
          <p:cNvGrpSpPr/>
          <p:nvPr/>
        </p:nvGrpSpPr>
        <p:grpSpPr>
          <a:xfrm>
            <a:off x="577096" y="509569"/>
            <a:ext cx="900000" cy="900000"/>
            <a:chOff x="2222093" y="3487327"/>
            <a:chExt cx="905504" cy="905504"/>
          </a:xfrm>
        </p:grpSpPr>
        <p:sp>
          <p:nvSpPr>
            <p:cNvPr id="19" name="Freeform 36"/>
            <p:cNvSpPr/>
            <p:nvPr/>
          </p:nvSpPr>
          <p:spPr>
            <a:xfrm>
              <a:off x="2222093" y="3487327"/>
              <a:ext cx="905504" cy="90550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p>
              <a:pPr algn="ctr" defTabSz="118491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600">
                <a:latin typeface="FontAwesome" pitchFamily="2" charset="0"/>
              </a:endParaRPr>
            </a:p>
          </p:txBody>
        </p:sp>
        <p:sp>
          <p:nvSpPr>
            <p:cNvPr id="23" name="Freeform 105"/>
            <p:cNvSpPr>
              <a:spLocks noEditPoints="1"/>
            </p:cNvSpPr>
            <p:nvPr/>
          </p:nvSpPr>
          <p:spPr bwMode="auto">
            <a:xfrm>
              <a:off x="2457767" y="3726147"/>
              <a:ext cx="434156" cy="427865"/>
            </a:xfrm>
            <a:custGeom>
              <a:avLst/>
              <a:gdLst/>
              <a:ahLst/>
              <a:cxnLst>
                <a:cxn ang="0">
                  <a:pos x="59" y="63"/>
                </a:cxn>
                <a:cxn ang="0">
                  <a:pos x="55" y="61"/>
                </a:cxn>
                <a:cxn ang="0">
                  <a:pos x="42" y="48"/>
                </a:cxn>
                <a:cxn ang="0">
                  <a:pos x="27" y="53"/>
                </a:cxn>
                <a:cxn ang="0">
                  <a:pos x="0" y="26"/>
                </a:cxn>
                <a:cxn ang="0">
                  <a:pos x="27" y="0"/>
                </a:cxn>
                <a:cxn ang="0">
                  <a:pos x="54" y="26"/>
                </a:cxn>
                <a:cxn ang="0">
                  <a:pos x="49" y="41"/>
                </a:cxn>
                <a:cxn ang="0">
                  <a:pos x="62" y="54"/>
                </a:cxn>
                <a:cxn ang="0">
                  <a:pos x="64" y="58"/>
                </a:cxn>
                <a:cxn ang="0">
                  <a:pos x="59" y="63"/>
                </a:cxn>
                <a:cxn ang="0">
                  <a:pos x="27" y="9"/>
                </a:cxn>
                <a:cxn ang="0">
                  <a:pos x="10" y="26"/>
                </a:cxn>
                <a:cxn ang="0">
                  <a:pos x="27" y="43"/>
                </a:cxn>
                <a:cxn ang="0">
                  <a:pos x="44" y="26"/>
                </a:cxn>
                <a:cxn ang="0">
                  <a:pos x="27" y="9"/>
                </a:cxn>
              </a:cxnLst>
              <a:rect l="0" t="0" r="r" b="b"/>
              <a:pathLst>
                <a:path w="64" h="62">
                  <a:moveTo>
                    <a:pt x="59" y="63"/>
                  </a:moveTo>
                  <a:cubicBezTo>
                    <a:pt x="57" y="63"/>
                    <a:pt x="56" y="62"/>
                    <a:pt x="55" y="61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8" y="51"/>
                    <a:pt x="33" y="53"/>
                    <a:pt x="27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6"/>
                  </a:cubicBezTo>
                  <a:cubicBezTo>
                    <a:pt x="54" y="32"/>
                    <a:pt x="52" y="37"/>
                    <a:pt x="49" y="41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3" y="55"/>
                    <a:pt x="64" y="57"/>
                    <a:pt x="64" y="58"/>
                  </a:cubicBezTo>
                  <a:cubicBezTo>
                    <a:pt x="64" y="61"/>
                    <a:pt x="61" y="63"/>
                    <a:pt x="59" y="63"/>
                  </a:cubicBezTo>
                  <a:close/>
                  <a:moveTo>
                    <a:pt x="27" y="9"/>
                  </a:moveTo>
                  <a:cubicBezTo>
                    <a:pt x="18" y="9"/>
                    <a:pt x="10" y="17"/>
                    <a:pt x="10" y="26"/>
                  </a:cubicBezTo>
                  <a:cubicBezTo>
                    <a:pt x="10" y="36"/>
                    <a:pt x="18" y="43"/>
                    <a:pt x="27" y="43"/>
                  </a:cubicBezTo>
                  <a:cubicBezTo>
                    <a:pt x="37" y="43"/>
                    <a:pt x="44" y="36"/>
                    <a:pt x="44" y="26"/>
                  </a:cubicBezTo>
                  <a:cubicBezTo>
                    <a:pt x="44" y="17"/>
                    <a:pt x="37" y="9"/>
                    <a:pt x="27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en-US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00505"/>
            <a:ext cx="11145520" cy="4891405"/>
          </a:xfrm>
        </p:spPr>
        <p:txBody>
          <a:bodyPr/>
          <a:p>
            <a:pPr marL="0" indent="0">
              <a:buNone/>
            </a:pPr>
            <a:r>
              <a:rPr lang="zh-CN" altLang="en-US"/>
              <a:t>《Scheduled Sampling for Sequence Prediction with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Recurrent Neural Networks》</a:t>
            </a:r>
            <a:r>
              <a:rPr lang="en-US" altLang="zh-CN"/>
              <a:t>'</a:t>
            </a:r>
            <a:r>
              <a:rPr lang="zh-CN" altLang="en-US" sz="2000"/>
              <a:t> 2015</a:t>
            </a:r>
            <a:endParaRPr lang="zh-CN" altLang="en-US" sz="2000"/>
          </a:p>
        </p:txBody>
      </p:sp>
      <p:pic>
        <p:nvPicPr>
          <p:cNvPr id="4" name="图片 3" descr="截屏2021-01-01 下午9.58.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83330" y="2801620"/>
            <a:ext cx="7570470" cy="3375660"/>
          </a:xfrm>
          <a:prstGeom prst="rect">
            <a:avLst/>
          </a:prstGeom>
        </p:spPr>
      </p:pic>
      <p:sp>
        <p:nvSpPr>
          <p:cNvPr id="9" name="内容占位符 2"/>
          <p:cNvSpPr>
            <a:spLocks noGrp="1"/>
          </p:cNvSpPr>
          <p:nvPr/>
        </p:nvSpPr>
        <p:spPr>
          <a:xfrm>
            <a:off x="838200" y="2802255"/>
            <a:ext cx="2747010" cy="3375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缩小训练与推断间的差距，较少使用答案做指导</a:t>
            </a:r>
            <a:endParaRPr lang="zh-CN" altLang="en-US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algn="l"/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模型收敛时间缩短，预测效果有所改善</a:t>
            </a:r>
            <a:endParaRPr lang="zh-CN" altLang="en-US"/>
          </a:p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630491" y="667930"/>
            <a:ext cx="1811020" cy="583565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rPr>
              <a:t>相关工作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7" name="Group 64"/>
          <p:cNvGrpSpPr/>
          <p:nvPr/>
        </p:nvGrpSpPr>
        <p:grpSpPr>
          <a:xfrm>
            <a:off x="577096" y="509569"/>
            <a:ext cx="900000" cy="900000"/>
            <a:chOff x="2222093" y="3487327"/>
            <a:chExt cx="905504" cy="905504"/>
          </a:xfrm>
        </p:grpSpPr>
        <p:sp>
          <p:nvSpPr>
            <p:cNvPr id="19" name="Freeform 36"/>
            <p:cNvSpPr/>
            <p:nvPr/>
          </p:nvSpPr>
          <p:spPr>
            <a:xfrm>
              <a:off x="2222093" y="3487327"/>
              <a:ext cx="905504" cy="90550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p>
              <a:pPr algn="ctr" defTabSz="118491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600">
                <a:latin typeface="FontAwesome" pitchFamily="2" charset="0"/>
              </a:endParaRPr>
            </a:p>
          </p:txBody>
        </p:sp>
        <p:sp>
          <p:nvSpPr>
            <p:cNvPr id="23" name="Freeform 105"/>
            <p:cNvSpPr>
              <a:spLocks noEditPoints="1"/>
            </p:cNvSpPr>
            <p:nvPr/>
          </p:nvSpPr>
          <p:spPr bwMode="auto">
            <a:xfrm>
              <a:off x="2457767" y="3726147"/>
              <a:ext cx="434156" cy="427865"/>
            </a:xfrm>
            <a:custGeom>
              <a:avLst/>
              <a:gdLst/>
              <a:ahLst/>
              <a:cxnLst>
                <a:cxn ang="0">
                  <a:pos x="59" y="63"/>
                </a:cxn>
                <a:cxn ang="0">
                  <a:pos x="55" y="61"/>
                </a:cxn>
                <a:cxn ang="0">
                  <a:pos x="42" y="48"/>
                </a:cxn>
                <a:cxn ang="0">
                  <a:pos x="27" y="53"/>
                </a:cxn>
                <a:cxn ang="0">
                  <a:pos x="0" y="26"/>
                </a:cxn>
                <a:cxn ang="0">
                  <a:pos x="27" y="0"/>
                </a:cxn>
                <a:cxn ang="0">
                  <a:pos x="54" y="26"/>
                </a:cxn>
                <a:cxn ang="0">
                  <a:pos x="49" y="41"/>
                </a:cxn>
                <a:cxn ang="0">
                  <a:pos x="62" y="54"/>
                </a:cxn>
                <a:cxn ang="0">
                  <a:pos x="64" y="58"/>
                </a:cxn>
                <a:cxn ang="0">
                  <a:pos x="59" y="63"/>
                </a:cxn>
                <a:cxn ang="0">
                  <a:pos x="27" y="9"/>
                </a:cxn>
                <a:cxn ang="0">
                  <a:pos x="10" y="26"/>
                </a:cxn>
                <a:cxn ang="0">
                  <a:pos x="27" y="43"/>
                </a:cxn>
                <a:cxn ang="0">
                  <a:pos x="44" y="26"/>
                </a:cxn>
                <a:cxn ang="0">
                  <a:pos x="27" y="9"/>
                </a:cxn>
              </a:cxnLst>
              <a:rect l="0" t="0" r="r" b="b"/>
              <a:pathLst>
                <a:path w="64" h="62">
                  <a:moveTo>
                    <a:pt x="59" y="63"/>
                  </a:moveTo>
                  <a:cubicBezTo>
                    <a:pt x="57" y="63"/>
                    <a:pt x="56" y="62"/>
                    <a:pt x="55" y="61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8" y="51"/>
                    <a:pt x="33" y="53"/>
                    <a:pt x="27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6"/>
                  </a:cubicBezTo>
                  <a:cubicBezTo>
                    <a:pt x="54" y="32"/>
                    <a:pt x="52" y="37"/>
                    <a:pt x="49" y="41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3" y="55"/>
                    <a:pt x="64" y="57"/>
                    <a:pt x="64" y="58"/>
                  </a:cubicBezTo>
                  <a:cubicBezTo>
                    <a:pt x="64" y="61"/>
                    <a:pt x="61" y="63"/>
                    <a:pt x="59" y="63"/>
                  </a:cubicBezTo>
                  <a:close/>
                  <a:moveTo>
                    <a:pt x="27" y="9"/>
                  </a:moveTo>
                  <a:cubicBezTo>
                    <a:pt x="18" y="9"/>
                    <a:pt x="10" y="17"/>
                    <a:pt x="10" y="26"/>
                  </a:cubicBezTo>
                  <a:cubicBezTo>
                    <a:pt x="10" y="36"/>
                    <a:pt x="18" y="43"/>
                    <a:pt x="27" y="43"/>
                  </a:cubicBezTo>
                  <a:cubicBezTo>
                    <a:pt x="37" y="43"/>
                    <a:pt x="44" y="36"/>
                    <a:pt x="44" y="26"/>
                  </a:cubicBezTo>
                  <a:cubicBezTo>
                    <a:pt x="44" y="17"/>
                    <a:pt x="37" y="9"/>
                    <a:pt x="27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en-US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1530" y="1648460"/>
            <a:ext cx="11681460" cy="4796790"/>
          </a:xfrm>
        </p:spPr>
        <p:txBody>
          <a:bodyPr/>
          <a:p>
            <a:pPr marL="0" indent="0">
              <a:buNone/>
            </a:pPr>
            <a:r>
              <a:rPr lang="zh-CN" altLang="en-US"/>
              <a:t>《Beam Search Strategies for Neural Machine Translation》</a:t>
            </a:r>
            <a:r>
              <a:rPr lang="en-US" altLang="zh-CN"/>
              <a:t>'</a:t>
            </a:r>
            <a:r>
              <a:rPr lang="zh-CN" altLang="en-US" sz="2000">
                <a:sym typeface="+mn-ea"/>
              </a:rPr>
              <a:t> 201</a:t>
            </a:r>
            <a:r>
              <a:rPr lang="en-US" altLang="zh-CN" sz="2000">
                <a:sym typeface="+mn-ea"/>
              </a:rPr>
              <a:t>7</a:t>
            </a:r>
            <a:endParaRPr lang="en-US" altLang="zh-CN" sz="2000">
              <a:sym typeface="+mn-ea"/>
            </a:endParaRPr>
          </a:p>
        </p:txBody>
      </p:sp>
      <p:pic>
        <p:nvPicPr>
          <p:cNvPr id="4" name="图片 3" descr="截屏2021-01-01 下午11.10.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6350" y="2477135"/>
            <a:ext cx="7537450" cy="3700145"/>
          </a:xfrm>
          <a:prstGeom prst="rect">
            <a:avLst/>
          </a:prstGeom>
        </p:spPr>
      </p:pic>
      <p:sp>
        <p:nvSpPr>
          <p:cNvPr id="9" name="内容占位符 2"/>
          <p:cNvSpPr>
            <a:spLocks noGrp="1"/>
          </p:cNvSpPr>
          <p:nvPr/>
        </p:nvSpPr>
        <p:spPr>
          <a:xfrm>
            <a:off x="838200" y="2477135"/>
            <a:ext cx="2747010" cy="3375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将基于贪婪法的搜索替换为束搜索，在更大的视角寻找更好的局部最优解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630491" y="667930"/>
            <a:ext cx="1811020" cy="583565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rPr>
              <a:t>相关工作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7" name="Group 64"/>
          <p:cNvGrpSpPr/>
          <p:nvPr/>
        </p:nvGrpSpPr>
        <p:grpSpPr>
          <a:xfrm>
            <a:off x="577096" y="509569"/>
            <a:ext cx="900000" cy="900000"/>
            <a:chOff x="2222093" y="3487327"/>
            <a:chExt cx="905504" cy="905504"/>
          </a:xfrm>
        </p:grpSpPr>
        <p:sp>
          <p:nvSpPr>
            <p:cNvPr id="19" name="Freeform 36"/>
            <p:cNvSpPr/>
            <p:nvPr/>
          </p:nvSpPr>
          <p:spPr>
            <a:xfrm>
              <a:off x="2222093" y="3487327"/>
              <a:ext cx="905504" cy="90550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p>
              <a:pPr algn="ctr" defTabSz="118491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600">
                <a:latin typeface="FontAwesome" pitchFamily="2" charset="0"/>
              </a:endParaRPr>
            </a:p>
          </p:txBody>
        </p:sp>
        <p:sp>
          <p:nvSpPr>
            <p:cNvPr id="23" name="Freeform 105"/>
            <p:cNvSpPr>
              <a:spLocks noEditPoints="1"/>
            </p:cNvSpPr>
            <p:nvPr/>
          </p:nvSpPr>
          <p:spPr bwMode="auto">
            <a:xfrm>
              <a:off x="2457767" y="3726147"/>
              <a:ext cx="434156" cy="427865"/>
            </a:xfrm>
            <a:custGeom>
              <a:avLst/>
              <a:gdLst/>
              <a:ahLst/>
              <a:cxnLst>
                <a:cxn ang="0">
                  <a:pos x="59" y="63"/>
                </a:cxn>
                <a:cxn ang="0">
                  <a:pos x="55" y="61"/>
                </a:cxn>
                <a:cxn ang="0">
                  <a:pos x="42" y="48"/>
                </a:cxn>
                <a:cxn ang="0">
                  <a:pos x="27" y="53"/>
                </a:cxn>
                <a:cxn ang="0">
                  <a:pos x="0" y="26"/>
                </a:cxn>
                <a:cxn ang="0">
                  <a:pos x="27" y="0"/>
                </a:cxn>
                <a:cxn ang="0">
                  <a:pos x="54" y="26"/>
                </a:cxn>
                <a:cxn ang="0">
                  <a:pos x="49" y="41"/>
                </a:cxn>
                <a:cxn ang="0">
                  <a:pos x="62" y="54"/>
                </a:cxn>
                <a:cxn ang="0">
                  <a:pos x="64" y="58"/>
                </a:cxn>
                <a:cxn ang="0">
                  <a:pos x="59" y="63"/>
                </a:cxn>
                <a:cxn ang="0">
                  <a:pos x="27" y="9"/>
                </a:cxn>
                <a:cxn ang="0">
                  <a:pos x="10" y="26"/>
                </a:cxn>
                <a:cxn ang="0">
                  <a:pos x="27" y="43"/>
                </a:cxn>
                <a:cxn ang="0">
                  <a:pos x="44" y="26"/>
                </a:cxn>
                <a:cxn ang="0">
                  <a:pos x="27" y="9"/>
                </a:cxn>
              </a:cxnLst>
              <a:rect l="0" t="0" r="r" b="b"/>
              <a:pathLst>
                <a:path w="64" h="62">
                  <a:moveTo>
                    <a:pt x="59" y="63"/>
                  </a:moveTo>
                  <a:cubicBezTo>
                    <a:pt x="57" y="63"/>
                    <a:pt x="56" y="62"/>
                    <a:pt x="55" y="61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8" y="51"/>
                    <a:pt x="33" y="53"/>
                    <a:pt x="27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6"/>
                  </a:cubicBezTo>
                  <a:cubicBezTo>
                    <a:pt x="54" y="32"/>
                    <a:pt x="52" y="37"/>
                    <a:pt x="49" y="41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3" y="55"/>
                    <a:pt x="64" y="57"/>
                    <a:pt x="64" y="58"/>
                  </a:cubicBezTo>
                  <a:cubicBezTo>
                    <a:pt x="64" y="61"/>
                    <a:pt x="61" y="63"/>
                    <a:pt x="59" y="63"/>
                  </a:cubicBezTo>
                  <a:close/>
                  <a:moveTo>
                    <a:pt x="27" y="9"/>
                  </a:moveTo>
                  <a:cubicBezTo>
                    <a:pt x="18" y="9"/>
                    <a:pt x="10" y="17"/>
                    <a:pt x="10" y="26"/>
                  </a:cubicBezTo>
                  <a:cubicBezTo>
                    <a:pt x="10" y="36"/>
                    <a:pt x="18" y="43"/>
                    <a:pt x="27" y="43"/>
                  </a:cubicBezTo>
                  <a:cubicBezTo>
                    <a:pt x="37" y="43"/>
                    <a:pt x="44" y="36"/>
                    <a:pt x="44" y="26"/>
                  </a:cubicBezTo>
                  <a:cubicBezTo>
                    <a:pt x="44" y="17"/>
                    <a:pt x="37" y="9"/>
                    <a:pt x="27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en-US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组合 1023"/>
          <p:cNvGrpSpPr/>
          <p:nvPr/>
        </p:nvGrpSpPr>
        <p:grpSpPr>
          <a:xfrm flipH="1">
            <a:off x="1" y="0"/>
            <a:ext cx="12192000" cy="6858000"/>
            <a:chOff x="1" y="0"/>
            <a:chExt cx="12192000" cy="6858000"/>
          </a:xfrm>
        </p:grpSpPr>
        <p:pic>
          <p:nvPicPr>
            <p:cNvPr id="1026" name="Picture 2" descr="C:\Users\Administrator\Desktop\封面素材\ecc199e036bf9ad40e388595ebedbbca.jpg"/>
            <p:cNvPicPr>
              <a:picLocks noChangeAspect="1" noChangeArrowheads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70" r="16508"/>
            <a:stretch>
              <a:fillRect/>
            </a:stretch>
          </p:blipFill>
          <p:spPr bwMode="auto">
            <a:xfrm flipH="1">
              <a:off x="1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9200" y="2176799"/>
              <a:ext cx="927099" cy="12522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2" name="矩形 71"/>
          <p:cNvSpPr/>
          <p:nvPr/>
        </p:nvSpPr>
        <p:spPr>
          <a:xfrm>
            <a:off x="6776239" y="1111461"/>
            <a:ext cx="3215640" cy="31534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99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02</a:t>
            </a:r>
            <a:endParaRPr lang="zh-CN" altLang="en-US" sz="199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3881275" y="3923510"/>
            <a:ext cx="7819390" cy="76835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A</a:t>
            </a:r>
            <a:r>
              <a:rPr lang="zh-CN" altLang="en-US" sz="44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pproach &amp;&amp; </a:t>
            </a:r>
            <a:r>
              <a:rPr lang="en-US" altLang="zh-CN" sz="44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I</a:t>
            </a:r>
            <a:r>
              <a:rPr lang="zh-CN" altLang="en-US" sz="44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mplementation</a:t>
            </a:r>
            <a:endParaRPr lang="zh-CN" altLang="en-US" sz="44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92331" y="4593270"/>
            <a:ext cx="5983457" cy="5067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项目模型结构以及实现细节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内容占位符 2" descr="new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71855" y="560705"/>
            <a:ext cx="5668645" cy="57359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346950" y="560705"/>
            <a:ext cx="3826510" cy="51079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Wingdings" panose="05000000000000000000" charset="0"/>
              <a:buNone/>
            </a:pPr>
            <a:r>
              <a:rPr lang="zh-CN" altLang="en-US" sz="28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模型以及具体实现</a:t>
            </a:r>
            <a:endParaRPr lang="zh-CN" altLang="en-US" sz="2000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285750" indent="-285750" algn="l">
              <a:buFont typeface="Wingdings" panose="05000000000000000000" charset="0"/>
              <a:buChar char=""/>
            </a:pPr>
            <a:endParaRPr lang="zh-CN" altLang="en-US" sz="2000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285750" indent="-285750" algn="l">
              <a:buFont typeface="Wingdings" panose="05000000000000000000" charset="0"/>
              <a:buChar char=""/>
            </a:pPr>
            <a:endParaRPr lang="zh-CN" altLang="en-US" sz="2000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285750" indent="-285750" algn="l">
              <a:buFont typeface="Wingdings" panose="05000000000000000000" charset="0"/>
              <a:buChar char=""/>
            </a:pPr>
            <a:r>
              <a:rPr lang="zh-CN" altLang="en-US" sz="20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Context encoder使用了Transformer Encoder，将一个context中的十句话计算self attention后的状态输出到Decoder</a:t>
            </a:r>
            <a:endParaRPr lang="zh-CN" altLang="en-US" sz="2000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285750" indent="-285750" algn="l">
              <a:buFont typeface="Wingdings" panose="05000000000000000000" charset="0"/>
              <a:buChar char=""/>
            </a:pPr>
            <a:endParaRPr lang="zh-CN" altLang="en-US" sz="2000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285750" indent="-285750" algn="l">
              <a:buFont typeface="Wingdings" panose="05000000000000000000" charset="0"/>
              <a:buChar char=""/>
            </a:pPr>
            <a:r>
              <a:rPr lang="zh-CN" altLang="en-US" sz="20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使用Rnn作为Decoder，同时在计算hidden state ht+1时，加入了ht与encoder的输出计算的attention与之前的response相连作为input，以提高输出结果与前文的关联性</a:t>
            </a:r>
            <a:endParaRPr lang="zh-CN" altLang="en-US"/>
          </a:p>
          <a:p>
            <a:pPr indent="0" algn="l">
              <a:buFont typeface="Wingdings" panose="05000000000000000000" charset="0"/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组合 1023"/>
          <p:cNvGrpSpPr/>
          <p:nvPr/>
        </p:nvGrpSpPr>
        <p:grpSpPr>
          <a:xfrm flipH="1">
            <a:off x="1" y="0"/>
            <a:ext cx="12192000" cy="6858000"/>
            <a:chOff x="1" y="0"/>
            <a:chExt cx="12192000" cy="6858000"/>
          </a:xfrm>
        </p:grpSpPr>
        <p:pic>
          <p:nvPicPr>
            <p:cNvPr id="1026" name="Picture 2" descr="C:\Users\Administrator\Desktop\封面素材\ecc199e036bf9ad40e388595ebedbbca.jpg"/>
            <p:cNvPicPr>
              <a:picLocks noChangeAspect="1" noChangeArrowheads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70" r="16508"/>
            <a:stretch>
              <a:fillRect/>
            </a:stretch>
          </p:blipFill>
          <p:spPr bwMode="auto">
            <a:xfrm flipH="1">
              <a:off x="1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9200" y="2176799"/>
              <a:ext cx="927099" cy="12522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2" name="矩形 71"/>
          <p:cNvSpPr/>
          <p:nvPr/>
        </p:nvSpPr>
        <p:spPr>
          <a:xfrm>
            <a:off x="6877877" y="1111461"/>
            <a:ext cx="3012364" cy="31547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99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03</a:t>
            </a:r>
            <a:endParaRPr lang="zh-CN" altLang="en-US" sz="199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6954675" y="3923510"/>
            <a:ext cx="2858770" cy="76835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Evaluation</a:t>
            </a:r>
            <a:endParaRPr lang="en-US" altLang="zh-CN" sz="44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5392331" y="4593270"/>
            <a:ext cx="5983457" cy="5067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组合 1023"/>
          <p:cNvGrpSpPr/>
          <p:nvPr/>
        </p:nvGrpSpPr>
        <p:grpSpPr>
          <a:xfrm>
            <a:off x="1" y="0"/>
            <a:ext cx="12192000" cy="6858000"/>
            <a:chOff x="1" y="0"/>
            <a:chExt cx="12192000" cy="6858000"/>
          </a:xfrm>
        </p:grpSpPr>
        <p:pic>
          <p:nvPicPr>
            <p:cNvPr id="1026" name="Picture 2" descr="C:\Users\Administrator\Desktop\封面素材\ecc199e036bf9ad40e388595ebedbbca.jpg"/>
            <p:cNvPicPr>
              <a:picLocks noChangeAspect="1" noChangeArrowheads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78"/>
            <a:stretch>
              <a:fillRect/>
            </a:stretch>
          </p:blipFill>
          <p:spPr bwMode="auto">
            <a:xfrm flipH="1">
              <a:off x="1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9200" y="2176799"/>
              <a:ext cx="927099" cy="12522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4" name="矩形 33"/>
          <p:cNvSpPr/>
          <p:nvPr/>
        </p:nvSpPr>
        <p:spPr>
          <a:xfrm>
            <a:off x="5299183" y="1296344"/>
            <a:ext cx="211899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accent3">
                    <a:lumMod val="75000"/>
                  </a:schemeClr>
                </a:solidFill>
                <a:cs typeface="+mn-ea"/>
                <a:sym typeface="+mn-lt"/>
              </a:rPr>
              <a:t>CONTENTS</a:t>
            </a:r>
            <a:endParaRPr lang="en-US" altLang="zh-CN" sz="2800" dirty="0">
              <a:solidFill>
                <a:schemeClr val="accent3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739210" y="1022592"/>
            <a:ext cx="1607185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 smtClean="0">
                <a:solidFill>
                  <a:schemeClr val="accent3">
                    <a:lumMod val="75000"/>
                  </a:schemeClr>
                </a:solidFill>
                <a:cs typeface="+mn-ea"/>
                <a:sym typeface="+mn-lt"/>
              </a:rPr>
              <a:t>目 录</a:t>
            </a:r>
            <a:endParaRPr lang="zh-CN" altLang="en-US" sz="4800" b="1" dirty="0" smtClean="0">
              <a:solidFill>
                <a:schemeClr val="accent3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033520" y="2221865"/>
            <a:ext cx="544830" cy="44259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4033520" y="3063240"/>
            <a:ext cx="544830" cy="4603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4033520" y="3956685"/>
            <a:ext cx="544830" cy="44259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4033520" y="4784090"/>
            <a:ext cx="544830" cy="44259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4673194" y="2240014"/>
            <a:ext cx="429831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B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ackground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&amp;&amp; related work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4673194" y="3063152"/>
            <a:ext cx="436181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A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pproach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&amp;&amp; Implementation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673194" y="3964140"/>
            <a:ext cx="164782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E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valuation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4673194" y="4819650"/>
            <a:ext cx="10083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D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emo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033520" y="5648325"/>
            <a:ext cx="544830" cy="44259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 smtClean="0">
                <a:solidFill>
                  <a:schemeClr val="bg1"/>
                </a:solidFill>
                <a:cs typeface="+mn-ea"/>
                <a:sym typeface="+mn-lt"/>
              </a:rPr>
              <a:t>05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681449" y="5648325"/>
            <a:ext cx="2361565" cy="460375"/>
          </a:xfrm>
          <a:prstGeom prst="rect">
            <a:avLst/>
          </a:prstGeom>
        </p:spPr>
        <p:txBody>
          <a:bodyPr wrap="none">
            <a:spAutoFit/>
          </a:bodyPr>
          <a:p>
            <a:pPr lvl="0" algn="l"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T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ask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A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llocation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内容占位符 6"/>
          <p:cNvGraphicFramePr/>
          <p:nvPr>
            <p:ph idx="1"/>
            <p:custDataLst>
              <p:tags r:id="rId1"/>
            </p:custDataLst>
          </p:nvPr>
        </p:nvGraphicFramePr>
        <p:xfrm>
          <a:off x="838200" y="1836420"/>
          <a:ext cx="10515600" cy="313944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2915920"/>
                <a:gridCol w="1290320"/>
                <a:gridCol w="2103120"/>
                <a:gridCol w="2103120"/>
                <a:gridCol w="2103120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华文宋体" panose="02010600040101010101" charset="-122"/>
                          <a:ea typeface="华文宋体" panose="02010600040101010101" charset="-122"/>
                        </a:rPr>
                        <a:t>avg_len</a:t>
                      </a:r>
                      <a:endParaRPr lang="zh-CN" altLang="en-US" sz="2400" b="1">
                        <a:latin typeface="华文宋体" panose="02010600040101010101" charset="-122"/>
                        <a:ea typeface="华文宋体" panose="02010600040101010101" charset="-122"/>
                      </a:endParaRP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华文宋体" panose="02010600040101010101" charset="-122"/>
                          <a:ea typeface="华文宋体" panose="02010600040101010101" charset="-122"/>
                        </a:rPr>
                        <a:t>recall_bleu</a:t>
                      </a:r>
                      <a:endParaRPr lang="zh-CN" altLang="en-US" sz="2400" b="1">
                        <a:latin typeface="华文宋体" panose="02010600040101010101" charset="-122"/>
                        <a:ea typeface="华文宋体" panose="02010600040101010101" charset="-122"/>
                      </a:endParaRP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华文宋体" panose="02010600040101010101" charset="-122"/>
                          <a:ea typeface="华文宋体" panose="02010600040101010101" charset="-122"/>
                        </a:rPr>
                        <a:t>prec_bleu</a:t>
                      </a:r>
                      <a:endParaRPr lang="zh-CN" altLang="en-US" sz="2400" b="1">
                        <a:latin typeface="华文宋体" panose="02010600040101010101" charset="-122"/>
                        <a:ea typeface="华文宋体" panose="02010600040101010101" charset="-122"/>
                      </a:endParaRP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华文宋体" panose="02010600040101010101" charset="-122"/>
                          <a:ea typeface="华文宋体" panose="02010600040101010101" charset="-122"/>
                        </a:rPr>
                        <a:t>f1_bleu</a:t>
                      </a:r>
                      <a:endParaRPr lang="zh-CN" altLang="en-US" sz="2400" b="1">
                        <a:latin typeface="华文宋体" panose="02010600040101010101" charset="-122"/>
                        <a:ea typeface="华文宋体" panose="02010600040101010101" charset="-122"/>
                      </a:endParaRPr>
                    </a:p>
                  </a:txBody>
                  <a:tcPr>
                    <a:lnB>
                      <a:noFill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b="1">
                          <a:latin typeface="华文宋体" panose="02010600040101010101" charset="-122"/>
                          <a:ea typeface="华文宋体" panose="02010600040101010101" charset="-122"/>
                        </a:rPr>
                        <a:t>baseline</a:t>
                      </a:r>
                      <a:endParaRPr lang="en-US" altLang="zh-CN" sz="2000" b="1">
                        <a:latin typeface="华文宋体" panose="02010600040101010101" charset="-122"/>
                        <a:ea typeface="华文宋体" panose="02010600040101010101" charset="-122"/>
                      </a:endParaRP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华文宋体" panose="02010600040101010101" charset="-122"/>
                          <a:ea typeface="华文宋体" panose="02010600040101010101" charset="-122"/>
                          <a:cs typeface="+mn-lt"/>
                        </a:rPr>
                        <a:t>8.6578</a:t>
                      </a:r>
                      <a:endParaRPr lang="zh-CN" altLang="en-US" sz="1800">
                        <a:latin typeface="华文宋体" panose="02010600040101010101" charset="-122"/>
                        <a:ea typeface="华文宋体" panose="02010600040101010101" charset="-122"/>
                        <a:cs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华文宋体" panose="02010600040101010101" charset="-122"/>
                          <a:ea typeface="华文宋体" panose="02010600040101010101" charset="-122"/>
                          <a:cs typeface="+mn-lt"/>
                        </a:rPr>
                        <a:t>0.2867</a:t>
                      </a:r>
                      <a:endParaRPr lang="zh-CN" altLang="en-US" sz="1800">
                        <a:latin typeface="华文宋体" panose="02010600040101010101" charset="-122"/>
                        <a:ea typeface="华文宋体" panose="02010600040101010101" charset="-122"/>
                        <a:cs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华文宋体" panose="02010600040101010101" charset="-122"/>
                          <a:ea typeface="华文宋体" panose="02010600040101010101" charset="-122"/>
                          <a:cs typeface="+mn-lt"/>
                        </a:rPr>
                        <a:t>0.2867</a:t>
                      </a:r>
                      <a:endParaRPr lang="zh-CN" altLang="en-US" sz="1800">
                        <a:latin typeface="华文宋体" panose="02010600040101010101" charset="-122"/>
                        <a:ea typeface="华文宋体" panose="02010600040101010101" charset="-122"/>
                        <a:cs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华文宋体" panose="02010600040101010101" charset="-122"/>
                          <a:ea typeface="华文宋体" panose="02010600040101010101" charset="-122"/>
                          <a:cs typeface="+mn-lt"/>
                        </a:rPr>
                        <a:t>0.2867</a:t>
                      </a:r>
                      <a:endParaRPr lang="zh-CN" altLang="en-US" sz="1800">
                        <a:latin typeface="华文宋体" panose="02010600040101010101" charset="-122"/>
                        <a:ea typeface="华文宋体" panose="02010600040101010101" charset="-122"/>
                        <a:cs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b="1">
                          <a:latin typeface="华文宋体" panose="02010600040101010101" charset="-122"/>
                          <a:ea typeface="华文宋体" panose="02010600040101010101" charset="-122"/>
                        </a:rPr>
                        <a:t>baseline++</a:t>
                      </a:r>
                      <a:endParaRPr lang="en-US" altLang="zh-CN" sz="2000" b="1">
                        <a:latin typeface="华文宋体" panose="02010600040101010101" charset="-122"/>
                        <a:ea typeface="华文宋体" panose="020106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华文宋体" panose="02010600040101010101" charset="-122"/>
                          <a:ea typeface="华文宋体" panose="02010600040101010101" charset="-122"/>
                          <a:cs typeface="+mn-lt"/>
                        </a:rPr>
                        <a:t>8.5350</a:t>
                      </a:r>
                      <a:endParaRPr lang="zh-CN" altLang="en-US">
                        <a:latin typeface="华文宋体" panose="02010600040101010101" charset="-122"/>
                        <a:ea typeface="华文宋体" panose="02010600040101010101" charset="-122"/>
                        <a:cs typeface="+mn-lt"/>
                      </a:endParaRPr>
                    </a:p>
                  </a:txBody>
                  <a:tcPr>
                    <a:lnT>
                      <a:noFill/>
                    </a:lnT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华文宋体" panose="02010600040101010101" charset="-122"/>
                          <a:ea typeface="华文宋体" panose="02010600040101010101" charset="-122"/>
                          <a:cs typeface="+mn-lt"/>
                          <a:sym typeface="+mn-ea"/>
                        </a:rPr>
                        <a:t>0.2950</a:t>
                      </a:r>
                      <a:endParaRPr lang="zh-CN" altLang="en-US">
                        <a:latin typeface="华文宋体" panose="02010600040101010101" charset="-122"/>
                        <a:ea typeface="华文宋体" panose="02010600040101010101" charset="-122"/>
                        <a:cs typeface="+mn-lt"/>
                      </a:endParaRPr>
                    </a:p>
                  </a:txBody>
                  <a:tcPr>
                    <a:lnT>
                      <a:noFill/>
                    </a:lnT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华文宋体" panose="02010600040101010101" charset="-122"/>
                          <a:ea typeface="华文宋体" panose="02010600040101010101" charset="-122"/>
                          <a:cs typeface="+mn-lt"/>
                          <a:sym typeface="+mn-ea"/>
                        </a:rPr>
                        <a:t>0.2950</a:t>
                      </a:r>
                      <a:endParaRPr lang="zh-CN" altLang="en-US">
                        <a:latin typeface="华文宋体" panose="02010600040101010101" charset="-122"/>
                        <a:ea typeface="华文宋体" panose="02010600040101010101" charset="-122"/>
                        <a:cs typeface="+mn-lt"/>
                      </a:endParaRPr>
                    </a:p>
                  </a:txBody>
                  <a:tcPr>
                    <a:lnT>
                      <a:noFill/>
                    </a:lnT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华文宋体" panose="02010600040101010101" charset="-122"/>
                          <a:ea typeface="华文宋体" panose="02010600040101010101" charset="-122"/>
                          <a:cs typeface="+mn-lt"/>
                        </a:rPr>
                        <a:t>0.2950</a:t>
                      </a:r>
                      <a:endParaRPr lang="zh-CN" altLang="en-US">
                        <a:latin typeface="华文宋体" panose="02010600040101010101" charset="-122"/>
                        <a:ea typeface="华文宋体" panose="02010600040101010101" charset="-122"/>
                        <a:cs typeface="+mn-lt"/>
                      </a:endParaRPr>
                    </a:p>
                  </a:txBody>
                  <a:tcPr>
                    <a:lnT>
                      <a:noFill/>
                    </a:lnT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b="1">
                          <a:latin typeface="华文宋体" panose="02010600040101010101" charset="-122"/>
                          <a:ea typeface="华文宋体" panose="02010600040101010101" charset="-122"/>
                        </a:rPr>
                        <a:t>transfomer encoder</a:t>
                      </a:r>
                      <a:endParaRPr lang="en-US" altLang="zh-CN" sz="2000" b="1">
                        <a:latin typeface="华文宋体" panose="02010600040101010101" charset="-122"/>
                        <a:ea typeface="华文宋体" panose="020106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华文宋体" panose="02010600040101010101" charset="-122"/>
                          <a:ea typeface="华文宋体" panose="02010600040101010101" charset="-122"/>
                          <a:cs typeface="+mn-lt"/>
                        </a:rPr>
                        <a:t>8.3609</a:t>
                      </a:r>
                      <a:endParaRPr lang="zh-CN" altLang="en-US">
                        <a:latin typeface="华文宋体" panose="02010600040101010101" charset="-122"/>
                        <a:ea typeface="华文宋体" panose="02010600040101010101" charset="-122"/>
                        <a:cs typeface="+mn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华文宋体" panose="02010600040101010101" charset="-122"/>
                          <a:ea typeface="华文宋体" panose="02010600040101010101" charset="-122"/>
                          <a:cs typeface="+mn-lt"/>
                        </a:rPr>
                        <a:t>0.3130</a:t>
                      </a:r>
                      <a:endParaRPr lang="zh-CN" altLang="en-US">
                        <a:latin typeface="华文宋体" panose="02010600040101010101" charset="-122"/>
                        <a:ea typeface="华文宋体" panose="02010600040101010101" charset="-122"/>
                        <a:cs typeface="+mn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华文宋体" panose="02010600040101010101" charset="-122"/>
                          <a:ea typeface="华文宋体" panose="02010600040101010101" charset="-122"/>
                          <a:cs typeface="+mn-lt"/>
                          <a:sym typeface="+mn-ea"/>
                        </a:rPr>
                        <a:t>0.3130</a:t>
                      </a:r>
                      <a:endParaRPr lang="zh-CN" altLang="en-US">
                        <a:latin typeface="华文宋体" panose="02010600040101010101" charset="-122"/>
                        <a:ea typeface="华文宋体" panose="02010600040101010101" charset="-122"/>
                        <a:cs typeface="+mn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华文宋体" panose="02010600040101010101" charset="-122"/>
                          <a:ea typeface="华文宋体" panose="02010600040101010101" charset="-122"/>
                          <a:cs typeface="+mn-lt"/>
                          <a:sym typeface="+mn-ea"/>
                        </a:rPr>
                        <a:t>0.3130</a:t>
                      </a:r>
                      <a:endParaRPr lang="zh-CN" altLang="en-US">
                        <a:latin typeface="华文宋体" panose="02010600040101010101" charset="-122"/>
                        <a:ea typeface="华文宋体" panose="02010600040101010101" charset="-122"/>
                        <a:cs typeface="+mn-lt"/>
                      </a:endParaRPr>
                    </a:p>
                  </a:txBody>
                  <a:tcPr/>
                </a:tc>
              </a:tr>
              <a:tr h="3962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b="1">
                          <a:latin typeface="华文宋体" panose="02010600040101010101" charset="-122"/>
                          <a:ea typeface="华文宋体" panose="02010600040101010101" charset="-122"/>
                        </a:rPr>
                        <a:t>attention decoder</a:t>
                      </a:r>
                      <a:endParaRPr lang="en-US" altLang="zh-CN" sz="2000" b="1">
                        <a:latin typeface="华文宋体" panose="02010600040101010101" charset="-122"/>
                        <a:ea typeface="华文宋体" panose="020106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华文宋体" panose="02010600040101010101" charset="-122"/>
                          <a:ea typeface="华文宋体" panose="02010600040101010101" charset="-122"/>
                        </a:rPr>
                        <a:t>8.8500</a:t>
                      </a:r>
                      <a:endParaRPr lang="zh-CN" altLang="en-US">
                        <a:latin typeface="华文宋体" panose="02010600040101010101" charset="-122"/>
                        <a:ea typeface="华文宋体" panose="020106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华文宋体" panose="02010600040101010101" charset="-122"/>
                          <a:ea typeface="华文宋体" panose="02010600040101010101" charset="-122"/>
                        </a:rPr>
                        <a:t>0.2899</a:t>
                      </a:r>
                      <a:endParaRPr lang="zh-CN" altLang="en-US">
                        <a:latin typeface="华文宋体" panose="02010600040101010101" charset="-122"/>
                        <a:ea typeface="华文宋体" panose="020106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华文宋体" panose="02010600040101010101" charset="-122"/>
                          <a:ea typeface="华文宋体" panose="02010600040101010101" charset="-122"/>
                          <a:sym typeface="+mn-ea"/>
                        </a:rPr>
                        <a:t>0.2899</a:t>
                      </a:r>
                      <a:endParaRPr lang="zh-CN" altLang="en-US">
                        <a:latin typeface="华文宋体" panose="02010600040101010101" charset="-122"/>
                        <a:ea typeface="华文宋体" panose="020106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华文宋体" panose="02010600040101010101" charset="-122"/>
                          <a:ea typeface="华文宋体" panose="02010600040101010101" charset="-122"/>
                          <a:sym typeface="+mn-ea"/>
                        </a:rPr>
                        <a:t>0.2899</a:t>
                      </a:r>
                      <a:endParaRPr lang="zh-CN" altLang="en-US">
                        <a:latin typeface="华文宋体" panose="02010600040101010101" charset="-122"/>
                        <a:ea typeface="华文宋体" panose="02010600040101010101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b="1">
                          <a:latin typeface="华文宋体" panose="02010600040101010101" charset="-122"/>
                          <a:ea typeface="华文宋体" panose="02010600040101010101" charset="-122"/>
                        </a:rPr>
                        <a:t>transformer encoder + transformer decoder</a:t>
                      </a:r>
                      <a:endParaRPr lang="en-US" altLang="zh-CN" sz="2000" b="1">
                        <a:latin typeface="华文宋体" panose="02010600040101010101" charset="-122"/>
                        <a:ea typeface="华文宋体" panose="020106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华文宋体" panose="02010600040101010101" charset="-122"/>
                          <a:ea typeface="华文宋体" panose="02010600040101010101" charset="-122"/>
                        </a:rPr>
                        <a:t>38.6758</a:t>
                      </a:r>
                      <a:endParaRPr lang="zh-CN" altLang="en-US">
                        <a:latin typeface="华文宋体" panose="02010600040101010101" charset="-122"/>
                        <a:ea typeface="华文宋体" panose="020106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华文宋体" panose="02010600040101010101" charset="-122"/>
                          <a:ea typeface="华文宋体" panose="02010600040101010101" charset="-122"/>
                        </a:rPr>
                        <a:t>0.0853</a:t>
                      </a:r>
                      <a:endParaRPr lang="zh-CN" altLang="en-US">
                        <a:latin typeface="华文宋体" panose="02010600040101010101" charset="-122"/>
                        <a:ea typeface="华文宋体" panose="020106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华文宋体" panose="02010600040101010101" charset="-122"/>
                          <a:ea typeface="华文宋体" panose="02010600040101010101" charset="-122"/>
                          <a:sym typeface="+mn-ea"/>
                        </a:rPr>
                        <a:t>0.0853</a:t>
                      </a:r>
                      <a:endParaRPr lang="zh-CN" altLang="en-US">
                        <a:latin typeface="华文宋体" panose="02010600040101010101" charset="-122"/>
                        <a:ea typeface="华文宋体" panose="020106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华文宋体" panose="02010600040101010101" charset="-122"/>
                          <a:ea typeface="华文宋体" panose="02010600040101010101" charset="-122"/>
                          <a:sym typeface="+mn-ea"/>
                        </a:rPr>
                        <a:t>0.0853</a:t>
                      </a:r>
                      <a:endParaRPr lang="zh-CN" altLang="en-US">
                        <a:latin typeface="华文宋体" panose="02010600040101010101" charset="-122"/>
                        <a:ea typeface="华文宋体" panose="02010600040101010101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b="1">
                          <a:latin typeface="华文宋体" panose="02010600040101010101" charset="-122"/>
                          <a:ea typeface="华文宋体" panose="02010600040101010101" charset="-122"/>
                        </a:rPr>
                        <a:t>transformer encoder + attention decoder</a:t>
                      </a:r>
                      <a:endParaRPr lang="en-US" altLang="zh-CN" sz="2000" b="1">
                        <a:latin typeface="华文宋体" panose="02010600040101010101" charset="-122"/>
                        <a:ea typeface="华文宋体" panose="020106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华文宋体" panose="02010600040101010101" charset="-122"/>
                          <a:ea typeface="华文宋体" panose="02010600040101010101" charset="-122"/>
                        </a:rPr>
                        <a:t>12.5630</a:t>
                      </a:r>
                      <a:endParaRPr lang="zh-CN" altLang="en-US">
                        <a:latin typeface="华文宋体" panose="02010600040101010101" charset="-122"/>
                        <a:ea typeface="华文宋体" panose="020106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华文宋体" panose="02010600040101010101" charset="-122"/>
                          <a:ea typeface="华文宋体" panose="02010600040101010101" charset="-122"/>
                        </a:rPr>
                        <a:t>0.3257</a:t>
                      </a:r>
                      <a:endParaRPr lang="zh-CN" altLang="en-US">
                        <a:latin typeface="华文宋体" panose="02010600040101010101" charset="-122"/>
                        <a:ea typeface="华文宋体" panose="020106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华文宋体" panose="02010600040101010101" charset="-122"/>
                          <a:ea typeface="华文宋体" panose="02010600040101010101" charset="-122"/>
                          <a:sym typeface="+mn-ea"/>
                        </a:rPr>
                        <a:t>0.3257</a:t>
                      </a:r>
                      <a:endParaRPr lang="zh-CN" altLang="en-US">
                        <a:latin typeface="华文宋体" panose="02010600040101010101" charset="-122"/>
                        <a:ea typeface="华文宋体" panose="020106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华文宋体" panose="02010600040101010101" charset="-122"/>
                          <a:ea typeface="华文宋体" panose="02010600040101010101" charset="-122"/>
                          <a:sym typeface="+mn-ea"/>
                        </a:rPr>
                        <a:t>0.3257</a:t>
                      </a:r>
                      <a:endParaRPr lang="zh-CN" altLang="en-US">
                        <a:latin typeface="华文宋体" panose="02010600040101010101" charset="-122"/>
                        <a:ea typeface="华文宋体" panose="02010600040101010101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52" name="Group 77"/>
          <p:cNvGrpSpPr/>
          <p:nvPr/>
        </p:nvGrpSpPr>
        <p:grpSpPr>
          <a:xfrm>
            <a:off x="144901" y="89132"/>
            <a:ext cx="900000" cy="900000"/>
            <a:chOff x="4751637" y="3488705"/>
            <a:chExt cx="905504" cy="905504"/>
          </a:xfrm>
        </p:grpSpPr>
        <p:sp>
          <p:nvSpPr>
            <p:cNvPr id="53" name="Freeform 34"/>
            <p:cNvSpPr/>
            <p:nvPr/>
          </p:nvSpPr>
          <p:spPr>
            <a:xfrm>
              <a:off x="4751637" y="3488705"/>
              <a:ext cx="905504" cy="90550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3840" tIns="210677" rIns="210677" bIns="121920" numCol="1" spcCol="1270" anchor="ctr" anchorCtr="0">
              <a:noAutofit/>
            </a:bodyPr>
            <a:p>
              <a:pPr algn="ctr" defTabSz="118491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600"/>
            </a:p>
          </p:txBody>
        </p:sp>
        <p:sp>
          <p:nvSpPr>
            <p:cNvPr id="54" name="Freeform 57"/>
            <p:cNvSpPr>
              <a:spLocks noEditPoints="1"/>
            </p:cNvSpPr>
            <p:nvPr/>
          </p:nvSpPr>
          <p:spPr bwMode="auto">
            <a:xfrm>
              <a:off x="5026751" y="3763819"/>
              <a:ext cx="355277" cy="355277"/>
            </a:xfrm>
            <a:custGeom>
              <a:avLst/>
              <a:gdLst/>
              <a:ahLst/>
              <a:cxnLst>
                <a:cxn ang="0">
                  <a:pos x="55" y="31"/>
                </a:cxn>
                <a:cxn ang="0">
                  <a:pos x="54" y="33"/>
                </a:cxn>
                <a:cxn ang="0">
                  <a:pos x="47" y="34"/>
                </a:cxn>
                <a:cxn ang="0">
                  <a:pos x="46" y="37"/>
                </a:cxn>
                <a:cxn ang="0">
                  <a:pos x="49" y="42"/>
                </a:cxn>
                <a:cxn ang="0">
                  <a:pos x="50" y="43"/>
                </a:cxn>
                <a:cxn ang="0">
                  <a:pos x="49" y="44"/>
                </a:cxn>
                <a:cxn ang="0">
                  <a:pos x="43" y="50"/>
                </a:cxn>
                <a:cxn ang="0">
                  <a:pos x="42" y="50"/>
                </a:cxn>
                <a:cxn ang="0">
                  <a:pos x="37" y="46"/>
                </a:cxn>
                <a:cxn ang="0">
                  <a:pos x="33" y="47"/>
                </a:cxn>
                <a:cxn ang="0">
                  <a:pos x="32" y="54"/>
                </a:cxn>
                <a:cxn ang="0">
                  <a:pos x="31" y="55"/>
                </a:cxn>
                <a:cxn ang="0">
                  <a:pos x="23" y="55"/>
                </a:cxn>
                <a:cxn ang="0">
                  <a:pos x="22" y="54"/>
                </a:cxn>
                <a:cxn ang="0">
                  <a:pos x="21" y="47"/>
                </a:cxn>
                <a:cxn ang="0">
                  <a:pos x="18" y="46"/>
                </a:cxn>
                <a:cxn ang="0">
                  <a:pos x="13" y="50"/>
                </a:cxn>
                <a:cxn ang="0">
                  <a:pos x="12" y="50"/>
                </a:cxn>
                <a:cxn ang="0">
                  <a:pos x="11" y="50"/>
                </a:cxn>
                <a:cxn ang="0">
                  <a:pos x="5" y="44"/>
                </a:cxn>
                <a:cxn ang="0">
                  <a:pos x="5" y="43"/>
                </a:cxn>
                <a:cxn ang="0">
                  <a:pos x="5" y="42"/>
                </a:cxn>
                <a:cxn ang="0">
                  <a:pos x="9" y="37"/>
                </a:cxn>
                <a:cxn ang="0">
                  <a:pos x="7" y="33"/>
                </a:cxn>
                <a:cxn ang="0">
                  <a:pos x="1" y="33"/>
                </a:cxn>
                <a:cxn ang="0">
                  <a:pos x="0" y="31"/>
                </a:cxn>
                <a:cxn ang="0">
                  <a:pos x="0" y="23"/>
                </a:cxn>
                <a:cxn ang="0">
                  <a:pos x="1" y="22"/>
                </a:cxn>
                <a:cxn ang="0">
                  <a:pos x="7" y="21"/>
                </a:cxn>
                <a:cxn ang="0">
                  <a:pos x="9" y="18"/>
                </a:cxn>
                <a:cxn ang="0">
                  <a:pos x="5" y="13"/>
                </a:cxn>
                <a:cxn ang="0">
                  <a:pos x="5" y="12"/>
                </a:cxn>
                <a:cxn ang="0">
                  <a:pos x="5" y="11"/>
                </a:cxn>
                <a:cxn ang="0">
                  <a:pos x="12" y="5"/>
                </a:cxn>
                <a:cxn ang="0">
                  <a:pos x="13" y="5"/>
                </a:cxn>
                <a:cxn ang="0">
                  <a:pos x="18" y="9"/>
                </a:cxn>
                <a:cxn ang="0">
                  <a:pos x="21" y="8"/>
                </a:cxn>
                <a:cxn ang="0">
                  <a:pos x="22" y="1"/>
                </a:cxn>
                <a:cxn ang="0">
                  <a:pos x="23" y="0"/>
                </a:cxn>
                <a:cxn ang="0">
                  <a:pos x="31" y="0"/>
                </a:cxn>
                <a:cxn ang="0">
                  <a:pos x="32" y="1"/>
                </a:cxn>
                <a:cxn ang="0">
                  <a:pos x="33" y="8"/>
                </a:cxn>
                <a:cxn ang="0">
                  <a:pos x="37" y="9"/>
                </a:cxn>
                <a:cxn ang="0">
                  <a:pos x="42" y="5"/>
                </a:cxn>
                <a:cxn ang="0">
                  <a:pos x="43" y="5"/>
                </a:cxn>
                <a:cxn ang="0">
                  <a:pos x="43" y="5"/>
                </a:cxn>
                <a:cxn ang="0">
                  <a:pos x="49" y="11"/>
                </a:cxn>
                <a:cxn ang="0">
                  <a:pos x="50" y="12"/>
                </a:cxn>
                <a:cxn ang="0">
                  <a:pos x="49" y="13"/>
                </a:cxn>
                <a:cxn ang="0">
                  <a:pos x="46" y="18"/>
                </a:cxn>
                <a:cxn ang="0">
                  <a:pos x="47" y="21"/>
                </a:cxn>
                <a:cxn ang="0">
                  <a:pos x="54" y="22"/>
                </a:cxn>
                <a:cxn ang="0">
                  <a:pos x="55" y="23"/>
                </a:cxn>
                <a:cxn ang="0">
                  <a:pos x="55" y="31"/>
                </a:cxn>
                <a:cxn ang="0">
                  <a:pos x="27" y="18"/>
                </a:cxn>
                <a:cxn ang="0">
                  <a:pos x="18" y="27"/>
                </a:cxn>
                <a:cxn ang="0">
                  <a:pos x="27" y="36"/>
                </a:cxn>
                <a:cxn ang="0">
                  <a:pos x="36" y="27"/>
                </a:cxn>
                <a:cxn ang="0">
                  <a:pos x="27" y="18"/>
                </a:cxn>
              </a:cxnLst>
              <a:rect l="0" t="0" r="r" b="b"/>
              <a:pathLst>
                <a:path w="55" h="55">
                  <a:moveTo>
                    <a:pt x="55" y="31"/>
                  </a:moveTo>
                  <a:cubicBezTo>
                    <a:pt x="55" y="32"/>
                    <a:pt x="54" y="33"/>
                    <a:pt x="54" y="33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5"/>
                    <a:pt x="46" y="36"/>
                    <a:pt x="46" y="37"/>
                  </a:cubicBezTo>
                  <a:cubicBezTo>
                    <a:pt x="47" y="39"/>
                    <a:pt x="48" y="40"/>
                    <a:pt x="49" y="42"/>
                  </a:cubicBezTo>
                  <a:cubicBezTo>
                    <a:pt x="50" y="42"/>
                    <a:pt x="50" y="42"/>
                    <a:pt x="50" y="43"/>
                  </a:cubicBezTo>
                  <a:cubicBezTo>
                    <a:pt x="50" y="43"/>
                    <a:pt x="50" y="43"/>
                    <a:pt x="49" y="44"/>
                  </a:cubicBezTo>
                  <a:cubicBezTo>
                    <a:pt x="49" y="45"/>
                    <a:pt x="44" y="50"/>
                    <a:pt x="43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6" y="46"/>
                    <a:pt x="35" y="47"/>
                    <a:pt x="33" y="47"/>
                  </a:cubicBezTo>
                  <a:cubicBezTo>
                    <a:pt x="33" y="49"/>
                    <a:pt x="33" y="52"/>
                    <a:pt x="32" y="54"/>
                  </a:cubicBezTo>
                  <a:cubicBezTo>
                    <a:pt x="32" y="54"/>
                    <a:pt x="32" y="55"/>
                    <a:pt x="31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2" y="54"/>
                    <a:pt x="22" y="54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0" y="47"/>
                    <a:pt x="19" y="46"/>
                    <a:pt x="18" y="46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" y="48"/>
                    <a:pt x="7" y="46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0"/>
                    <a:pt x="8" y="39"/>
                    <a:pt x="9" y="37"/>
                  </a:cubicBezTo>
                  <a:cubicBezTo>
                    <a:pt x="8" y="36"/>
                    <a:pt x="8" y="35"/>
                    <a:pt x="7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2"/>
                    <a:pt x="0" y="32"/>
                    <a:pt x="0" y="3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2"/>
                    <a:pt x="1" y="2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20"/>
                    <a:pt x="8" y="19"/>
                    <a:pt x="9" y="18"/>
                  </a:cubicBezTo>
                  <a:cubicBezTo>
                    <a:pt x="8" y="16"/>
                    <a:pt x="6" y="14"/>
                    <a:pt x="5" y="13"/>
                  </a:cubicBezTo>
                  <a:cubicBezTo>
                    <a:pt x="5" y="13"/>
                    <a:pt x="5" y="12"/>
                    <a:pt x="5" y="12"/>
                  </a:cubicBezTo>
                  <a:cubicBezTo>
                    <a:pt x="5" y="12"/>
                    <a:pt x="5" y="11"/>
                    <a:pt x="5" y="11"/>
                  </a:cubicBezTo>
                  <a:cubicBezTo>
                    <a:pt x="6" y="10"/>
                    <a:pt x="11" y="5"/>
                    <a:pt x="12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9" y="8"/>
                    <a:pt x="20" y="8"/>
                    <a:pt x="21" y="8"/>
                  </a:cubicBezTo>
                  <a:cubicBezTo>
                    <a:pt x="21" y="5"/>
                    <a:pt x="21" y="3"/>
                    <a:pt x="22" y="1"/>
                  </a:cubicBezTo>
                  <a:cubicBezTo>
                    <a:pt x="22" y="0"/>
                    <a:pt x="23" y="0"/>
                    <a:pt x="2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2" y="0"/>
                    <a:pt x="32" y="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5" y="8"/>
                    <a:pt x="36" y="8"/>
                    <a:pt x="37" y="9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5" y="7"/>
                    <a:pt x="48" y="9"/>
                    <a:pt x="49" y="11"/>
                  </a:cubicBezTo>
                  <a:cubicBezTo>
                    <a:pt x="50" y="11"/>
                    <a:pt x="50" y="12"/>
                    <a:pt x="50" y="12"/>
                  </a:cubicBezTo>
                  <a:cubicBezTo>
                    <a:pt x="50" y="12"/>
                    <a:pt x="49" y="13"/>
                    <a:pt x="49" y="13"/>
                  </a:cubicBezTo>
                  <a:cubicBezTo>
                    <a:pt x="48" y="14"/>
                    <a:pt x="47" y="16"/>
                    <a:pt x="46" y="18"/>
                  </a:cubicBezTo>
                  <a:cubicBezTo>
                    <a:pt x="46" y="19"/>
                    <a:pt x="47" y="20"/>
                    <a:pt x="47" y="21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5" y="23"/>
                    <a:pt x="55" y="23"/>
                  </a:cubicBezTo>
                  <a:lnTo>
                    <a:pt x="55" y="31"/>
                  </a:lnTo>
                  <a:close/>
                  <a:moveTo>
                    <a:pt x="27" y="18"/>
                  </a:moveTo>
                  <a:cubicBezTo>
                    <a:pt x="22" y="18"/>
                    <a:pt x="18" y="22"/>
                    <a:pt x="18" y="27"/>
                  </a:cubicBezTo>
                  <a:cubicBezTo>
                    <a:pt x="18" y="32"/>
                    <a:pt x="22" y="36"/>
                    <a:pt x="27" y="36"/>
                  </a:cubicBezTo>
                  <a:cubicBezTo>
                    <a:pt x="32" y="36"/>
                    <a:pt x="36" y="32"/>
                    <a:pt x="36" y="27"/>
                  </a:cubicBezTo>
                  <a:cubicBezTo>
                    <a:pt x="36" y="22"/>
                    <a:pt x="32" y="18"/>
                    <a:pt x="27" y="18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en-US"/>
            </a:p>
          </p:txBody>
        </p:sp>
      </p:grpSp>
      <p:sp>
        <p:nvSpPr>
          <p:cNvPr id="5" name="矩形 4"/>
          <p:cNvSpPr/>
          <p:nvPr/>
        </p:nvSpPr>
        <p:spPr>
          <a:xfrm>
            <a:off x="1198691" y="246925"/>
            <a:ext cx="4928870" cy="583565"/>
          </a:xfrm>
          <a:prstGeom prst="rect">
            <a:avLst/>
          </a:prstGeom>
        </p:spPr>
        <p:txBody>
          <a:bodyPr wrap="none">
            <a:spAutoFit/>
          </a:bodyPr>
          <a:p>
            <a:pPr algn="l">
              <a:lnSpc>
                <a:spcPct val="100000"/>
              </a:lnSpc>
              <a:defRPr/>
            </a:pPr>
            <a:r>
              <a:rPr lang="en-US" altLang="zh-CN" sz="3200" b="1" kern="0" noProof="0" dirty="0">
                <a:ln>
                  <a:noFill/>
                </a:ln>
                <a:effectLst/>
                <a:uLnTx/>
                <a:uFillTx/>
                <a:cs typeface="+mn-ea"/>
                <a:sym typeface="+mn-ea"/>
              </a:rPr>
              <a:t>performance comparison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内容占位符 5" descr="Screen Shot 2021-01-03 at 5.06.38 PM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83005" y="2171700"/>
            <a:ext cx="9826625" cy="4351655"/>
          </a:xfrm>
          <a:prstGeom prst="rect">
            <a:avLst/>
          </a:prstGeom>
        </p:spPr>
      </p:pic>
      <p:pic>
        <p:nvPicPr>
          <p:cNvPr id="9" name="图片 8" descr="Screen Shot 2021-01-03 at 5.11.46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005" y="811530"/>
            <a:ext cx="9827260" cy="1336675"/>
          </a:xfrm>
          <a:prstGeom prst="rect">
            <a:avLst/>
          </a:prstGeom>
        </p:spPr>
      </p:pic>
      <p:grpSp>
        <p:nvGrpSpPr>
          <p:cNvPr id="52" name="Group 77"/>
          <p:cNvGrpSpPr/>
          <p:nvPr/>
        </p:nvGrpSpPr>
        <p:grpSpPr>
          <a:xfrm>
            <a:off x="144901" y="89132"/>
            <a:ext cx="900000" cy="900000"/>
            <a:chOff x="4751637" y="3488705"/>
            <a:chExt cx="905504" cy="905504"/>
          </a:xfrm>
        </p:grpSpPr>
        <p:sp>
          <p:nvSpPr>
            <p:cNvPr id="53" name="Freeform 34"/>
            <p:cNvSpPr/>
            <p:nvPr/>
          </p:nvSpPr>
          <p:spPr>
            <a:xfrm>
              <a:off x="4751637" y="3488705"/>
              <a:ext cx="905504" cy="90550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3840" tIns="210677" rIns="210677" bIns="121920" numCol="1" spcCol="1270" anchor="ctr" anchorCtr="0">
              <a:noAutofit/>
            </a:bodyPr>
            <a:p>
              <a:pPr algn="ctr" defTabSz="118491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600"/>
            </a:p>
          </p:txBody>
        </p:sp>
        <p:sp>
          <p:nvSpPr>
            <p:cNvPr id="54" name="Freeform 57"/>
            <p:cNvSpPr>
              <a:spLocks noEditPoints="1"/>
            </p:cNvSpPr>
            <p:nvPr/>
          </p:nvSpPr>
          <p:spPr bwMode="auto">
            <a:xfrm>
              <a:off x="5026751" y="3763819"/>
              <a:ext cx="355277" cy="355277"/>
            </a:xfrm>
            <a:custGeom>
              <a:avLst/>
              <a:gdLst/>
              <a:ahLst/>
              <a:cxnLst>
                <a:cxn ang="0">
                  <a:pos x="55" y="31"/>
                </a:cxn>
                <a:cxn ang="0">
                  <a:pos x="54" y="33"/>
                </a:cxn>
                <a:cxn ang="0">
                  <a:pos x="47" y="34"/>
                </a:cxn>
                <a:cxn ang="0">
                  <a:pos x="46" y="37"/>
                </a:cxn>
                <a:cxn ang="0">
                  <a:pos x="49" y="42"/>
                </a:cxn>
                <a:cxn ang="0">
                  <a:pos x="50" y="43"/>
                </a:cxn>
                <a:cxn ang="0">
                  <a:pos x="49" y="44"/>
                </a:cxn>
                <a:cxn ang="0">
                  <a:pos x="43" y="50"/>
                </a:cxn>
                <a:cxn ang="0">
                  <a:pos x="42" y="50"/>
                </a:cxn>
                <a:cxn ang="0">
                  <a:pos x="37" y="46"/>
                </a:cxn>
                <a:cxn ang="0">
                  <a:pos x="33" y="47"/>
                </a:cxn>
                <a:cxn ang="0">
                  <a:pos x="32" y="54"/>
                </a:cxn>
                <a:cxn ang="0">
                  <a:pos x="31" y="55"/>
                </a:cxn>
                <a:cxn ang="0">
                  <a:pos x="23" y="55"/>
                </a:cxn>
                <a:cxn ang="0">
                  <a:pos x="22" y="54"/>
                </a:cxn>
                <a:cxn ang="0">
                  <a:pos x="21" y="47"/>
                </a:cxn>
                <a:cxn ang="0">
                  <a:pos x="18" y="46"/>
                </a:cxn>
                <a:cxn ang="0">
                  <a:pos x="13" y="50"/>
                </a:cxn>
                <a:cxn ang="0">
                  <a:pos x="12" y="50"/>
                </a:cxn>
                <a:cxn ang="0">
                  <a:pos x="11" y="50"/>
                </a:cxn>
                <a:cxn ang="0">
                  <a:pos x="5" y="44"/>
                </a:cxn>
                <a:cxn ang="0">
                  <a:pos x="5" y="43"/>
                </a:cxn>
                <a:cxn ang="0">
                  <a:pos x="5" y="42"/>
                </a:cxn>
                <a:cxn ang="0">
                  <a:pos x="9" y="37"/>
                </a:cxn>
                <a:cxn ang="0">
                  <a:pos x="7" y="33"/>
                </a:cxn>
                <a:cxn ang="0">
                  <a:pos x="1" y="33"/>
                </a:cxn>
                <a:cxn ang="0">
                  <a:pos x="0" y="31"/>
                </a:cxn>
                <a:cxn ang="0">
                  <a:pos x="0" y="23"/>
                </a:cxn>
                <a:cxn ang="0">
                  <a:pos x="1" y="22"/>
                </a:cxn>
                <a:cxn ang="0">
                  <a:pos x="7" y="21"/>
                </a:cxn>
                <a:cxn ang="0">
                  <a:pos x="9" y="18"/>
                </a:cxn>
                <a:cxn ang="0">
                  <a:pos x="5" y="13"/>
                </a:cxn>
                <a:cxn ang="0">
                  <a:pos x="5" y="12"/>
                </a:cxn>
                <a:cxn ang="0">
                  <a:pos x="5" y="11"/>
                </a:cxn>
                <a:cxn ang="0">
                  <a:pos x="12" y="5"/>
                </a:cxn>
                <a:cxn ang="0">
                  <a:pos x="13" y="5"/>
                </a:cxn>
                <a:cxn ang="0">
                  <a:pos x="18" y="9"/>
                </a:cxn>
                <a:cxn ang="0">
                  <a:pos x="21" y="8"/>
                </a:cxn>
                <a:cxn ang="0">
                  <a:pos x="22" y="1"/>
                </a:cxn>
                <a:cxn ang="0">
                  <a:pos x="23" y="0"/>
                </a:cxn>
                <a:cxn ang="0">
                  <a:pos x="31" y="0"/>
                </a:cxn>
                <a:cxn ang="0">
                  <a:pos x="32" y="1"/>
                </a:cxn>
                <a:cxn ang="0">
                  <a:pos x="33" y="8"/>
                </a:cxn>
                <a:cxn ang="0">
                  <a:pos x="37" y="9"/>
                </a:cxn>
                <a:cxn ang="0">
                  <a:pos x="42" y="5"/>
                </a:cxn>
                <a:cxn ang="0">
                  <a:pos x="43" y="5"/>
                </a:cxn>
                <a:cxn ang="0">
                  <a:pos x="43" y="5"/>
                </a:cxn>
                <a:cxn ang="0">
                  <a:pos x="49" y="11"/>
                </a:cxn>
                <a:cxn ang="0">
                  <a:pos x="50" y="12"/>
                </a:cxn>
                <a:cxn ang="0">
                  <a:pos x="49" y="13"/>
                </a:cxn>
                <a:cxn ang="0">
                  <a:pos x="46" y="18"/>
                </a:cxn>
                <a:cxn ang="0">
                  <a:pos x="47" y="21"/>
                </a:cxn>
                <a:cxn ang="0">
                  <a:pos x="54" y="22"/>
                </a:cxn>
                <a:cxn ang="0">
                  <a:pos x="55" y="23"/>
                </a:cxn>
                <a:cxn ang="0">
                  <a:pos x="55" y="31"/>
                </a:cxn>
                <a:cxn ang="0">
                  <a:pos x="27" y="18"/>
                </a:cxn>
                <a:cxn ang="0">
                  <a:pos x="18" y="27"/>
                </a:cxn>
                <a:cxn ang="0">
                  <a:pos x="27" y="36"/>
                </a:cxn>
                <a:cxn ang="0">
                  <a:pos x="36" y="27"/>
                </a:cxn>
                <a:cxn ang="0">
                  <a:pos x="27" y="18"/>
                </a:cxn>
              </a:cxnLst>
              <a:rect l="0" t="0" r="r" b="b"/>
              <a:pathLst>
                <a:path w="55" h="55">
                  <a:moveTo>
                    <a:pt x="55" y="31"/>
                  </a:moveTo>
                  <a:cubicBezTo>
                    <a:pt x="55" y="32"/>
                    <a:pt x="54" y="33"/>
                    <a:pt x="54" y="33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5"/>
                    <a:pt x="46" y="36"/>
                    <a:pt x="46" y="37"/>
                  </a:cubicBezTo>
                  <a:cubicBezTo>
                    <a:pt x="47" y="39"/>
                    <a:pt x="48" y="40"/>
                    <a:pt x="49" y="42"/>
                  </a:cubicBezTo>
                  <a:cubicBezTo>
                    <a:pt x="50" y="42"/>
                    <a:pt x="50" y="42"/>
                    <a:pt x="50" y="43"/>
                  </a:cubicBezTo>
                  <a:cubicBezTo>
                    <a:pt x="50" y="43"/>
                    <a:pt x="50" y="43"/>
                    <a:pt x="49" y="44"/>
                  </a:cubicBezTo>
                  <a:cubicBezTo>
                    <a:pt x="49" y="45"/>
                    <a:pt x="44" y="50"/>
                    <a:pt x="43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6" y="46"/>
                    <a:pt x="35" y="47"/>
                    <a:pt x="33" y="47"/>
                  </a:cubicBezTo>
                  <a:cubicBezTo>
                    <a:pt x="33" y="49"/>
                    <a:pt x="33" y="52"/>
                    <a:pt x="32" y="54"/>
                  </a:cubicBezTo>
                  <a:cubicBezTo>
                    <a:pt x="32" y="54"/>
                    <a:pt x="32" y="55"/>
                    <a:pt x="31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2" y="54"/>
                    <a:pt x="22" y="54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0" y="47"/>
                    <a:pt x="19" y="46"/>
                    <a:pt x="18" y="46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" y="48"/>
                    <a:pt x="7" y="46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0"/>
                    <a:pt x="8" y="39"/>
                    <a:pt x="9" y="37"/>
                  </a:cubicBezTo>
                  <a:cubicBezTo>
                    <a:pt x="8" y="36"/>
                    <a:pt x="8" y="35"/>
                    <a:pt x="7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2"/>
                    <a:pt x="0" y="32"/>
                    <a:pt x="0" y="3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2"/>
                    <a:pt x="1" y="2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20"/>
                    <a:pt x="8" y="19"/>
                    <a:pt x="9" y="18"/>
                  </a:cubicBezTo>
                  <a:cubicBezTo>
                    <a:pt x="8" y="16"/>
                    <a:pt x="6" y="14"/>
                    <a:pt x="5" y="13"/>
                  </a:cubicBezTo>
                  <a:cubicBezTo>
                    <a:pt x="5" y="13"/>
                    <a:pt x="5" y="12"/>
                    <a:pt x="5" y="12"/>
                  </a:cubicBezTo>
                  <a:cubicBezTo>
                    <a:pt x="5" y="12"/>
                    <a:pt x="5" y="11"/>
                    <a:pt x="5" y="11"/>
                  </a:cubicBezTo>
                  <a:cubicBezTo>
                    <a:pt x="6" y="10"/>
                    <a:pt x="11" y="5"/>
                    <a:pt x="12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9" y="8"/>
                    <a:pt x="20" y="8"/>
                    <a:pt x="21" y="8"/>
                  </a:cubicBezTo>
                  <a:cubicBezTo>
                    <a:pt x="21" y="5"/>
                    <a:pt x="21" y="3"/>
                    <a:pt x="22" y="1"/>
                  </a:cubicBezTo>
                  <a:cubicBezTo>
                    <a:pt x="22" y="0"/>
                    <a:pt x="23" y="0"/>
                    <a:pt x="2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2" y="0"/>
                    <a:pt x="32" y="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5" y="8"/>
                    <a:pt x="36" y="8"/>
                    <a:pt x="37" y="9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5" y="7"/>
                    <a:pt x="48" y="9"/>
                    <a:pt x="49" y="11"/>
                  </a:cubicBezTo>
                  <a:cubicBezTo>
                    <a:pt x="50" y="11"/>
                    <a:pt x="50" y="12"/>
                    <a:pt x="50" y="12"/>
                  </a:cubicBezTo>
                  <a:cubicBezTo>
                    <a:pt x="50" y="12"/>
                    <a:pt x="49" y="13"/>
                    <a:pt x="49" y="13"/>
                  </a:cubicBezTo>
                  <a:cubicBezTo>
                    <a:pt x="48" y="14"/>
                    <a:pt x="47" y="16"/>
                    <a:pt x="46" y="18"/>
                  </a:cubicBezTo>
                  <a:cubicBezTo>
                    <a:pt x="46" y="19"/>
                    <a:pt x="47" y="20"/>
                    <a:pt x="47" y="21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5" y="23"/>
                    <a:pt x="55" y="23"/>
                  </a:cubicBezTo>
                  <a:lnTo>
                    <a:pt x="55" y="31"/>
                  </a:lnTo>
                  <a:close/>
                  <a:moveTo>
                    <a:pt x="27" y="18"/>
                  </a:moveTo>
                  <a:cubicBezTo>
                    <a:pt x="22" y="18"/>
                    <a:pt x="18" y="22"/>
                    <a:pt x="18" y="27"/>
                  </a:cubicBezTo>
                  <a:cubicBezTo>
                    <a:pt x="18" y="32"/>
                    <a:pt x="22" y="36"/>
                    <a:pt x="27" y="36"/>
                  </a:cubicBezTo>
                  <a:cubicBezTo>
                    <a:pt x="32" y="36"/>
                    <a:pt x="36" y="32"/>
                    <a:pt x="36" y="27"/>
                  </a:cubicBezTo>
                  <a:cubicBezTo>
                    <a:pt x="36" y="22"/>
                    <a:pt x="32" y="18"/>
                    <a:pt x="27" y="18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en-US"/>
            </a:p>
          </p:txBody>
        </p:sp>
      </p:grpSp>
      <p:sp>
        <p:nvSpPr>
          <p:cNvPr id="5" name="矩形 4"/>
          <p:cNvSpPr/>
          <p:nvPr/>
        </p:nvSpPr>
        <p:spPr>
          <a:xfrm>
            <a:off x="1198691" y="246925"/>
            <a:ext cx="2125345" cy="583565"/>
          </a:xfrm>
          <a:prstGeom prst="rect">
            <a:avLst/>
          </a:prstGeom>
        </p:spPr>
        <p:txBody>
          <a:bodyPr wrap="none">
            <a:spAutoFit/>
          </a:bodyPr>
          <a:p>
            <a:pPr lvl="0" algn="l"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rPr>
              <a:t>recall bleu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 descr="Screen Shot 2021-01-03 at 5.07.19 PM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89990" y="2202180"/>
            <a:ext cx="9812020" cy="4351655"/>
          </a:xfrm>
          <a:prstGeom prst="rect">
            <a:avLst/>
          </a:prstGeom>
        </p:spPr>
      </p:pic>
      <p:pic>
        <p:nvPicPr>
          <p:cNvPr id="6" name="图片 5" descr="Screen Shot 2021-01-03 at 5.10.48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990" y="948055"/>
            <a:ext cx="9812655" cy="1254125"/>
          </a:xfrm>
          <a:prstGeom prst="rect">
            <a:avLst/>
          </a:prstGeom>
        </p:spPr>
      </p:pic>
      <p:grpSp>
        <p:nvGrpSpPr>
          <p:cNvPr id="52" name="Group 77"/>
          <p:cNvGrpSpPr/>
          <p:nvPr/>
        </p:nvGrpSpPr>
        <p:grpSpPr>
          <a:xfrm>
            <a:off x="144901" y="89132"/>
            <a:ext cx="900000" cy="900000"/>
            <a:chOff x="4751637" y="3488705"/>
            <a:chExt cx="905504" cy="905504"/>
          </a:xfrm>
        </p:grpSpPr>
        <p:sp>
          <p:nvSpPr>
            <p:cNvPr id="53" name="Freeform 34"/>
            <p:cNvSpPr/>
            <p:nvPr/>
          </p:nvSpPr>
          <p:spPr>
            <a:xfrm>
              <a:off x="4751637" y="3488705"/>
              <a:ext cx="905504" cy="90550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3840" tIns="210677" rIns="210677" bIns="121920" numCol="1" spcCol="1270" anchor="ctr" anchorCtr="0">
              <a:noAutofit/>
            </a:bodyPr>
            <a:p>
              <a:pPr algn="ctr" defTabSz="118491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600"/>
            </a:p>
          </p:txBody>
        </p:sp>
        <p:sp>
          <p:nvSpPr>
            <p:cNvPr id="54" name="Freeform 57"/>
            <p:cNvSpPr>
              <a:spLocks noEditPoints="1"/>
            </p:cNvSpPr>
            <p:nvPr/>
          </p:nvSpPr>
          <p:spPr bwMode="auto">
            <a:xfrm>
              <a:off x="5026751" y="3763819"/>
              <a:ext cx="355277" cy="355277"/>
            </a:xfrm>
            <a:custGeom>
              <a:avLst/>
              <a:gdLst/>
              <a:ahLst/>
              <a:cxnLst>
                <a:cxn ang="0">
                  <a:pos x="55" y="31"/>
                </a:cxn>
                <a:cxn ang="0">
                  <a:pos x="54" y="33"/>
                </a:cxn>
                <a:cxn ang="0">
                  <a:pos x="47" y="34"/>
                </a:cxn>
                <a:cxn ang="0">
                  <a:pos x="46" y="37"/>
                </a:cxn>
                <a:cxn ang="0">
                  <a:pos x="49" y="42"/>
                </a:cxn>
                <a:cxn ang="0">
                  <a:pos x="50" y="43"/>
                </a:cxn>
                <a:cxn ang="0">
                  <a:pos x="49" y="44"/>
                </a:cxn>
                <a:cxn ang="0">
                  <a:pos x="43" y="50"/>
                </a:cxn>
                <a:cxn ang="0">
                  <a:pos x="42" y="50"/>
                </a:cxn>
                <a:cxn ang="0">
                  <a:pos x="37" y="46"/>
                </a:cxn>
                <a:cxn ang="0">
                  <a:pos x="33" y="47"/>
                </a:cxn>
                <a:cxn ang="0">
                  <a:pos x="32" y="54"/>
                </a:cxn>
                <a:cxn ang="0">
                  <a:pos x="31" y="55"/>
                </a:cxn>
                <a:cxn ang="0">
                  <a:pos x="23" y="55"/>
                </a:cxn>
                <a:cxn ang="0">
                  <a:pos x="22" y="54"/>
                </a:cxn>
                <a:cxn ang="0">
                  <a:pos x="21" y="47"/>
                </a:cxn>
                <a:cxn ang="0">
                  <a:pos x="18" y="46"/>
                </a:cxn>
                <a:cxn ang="0">
                  <a:pos x="13" y="50"/>
                </a:cxn>
                <a:cxn ang="0">
                  <a:pos x="12" y="50"/>
                </a:cxn>
                <a:cxn ang="0">
                  <a:pos x="11" y="50"/>
                </a:cxn>
                <a:cxn ang="0">
                  <a:pos x="5" y="44"/>
                </a:cxn>
                <a:cxn ang="0">
                  <a:pos x="5" y="43"/>
                </a:cxn>
                <a:cxn ang="0">
                  <a:pos x="5" y="42"/>
                </a:cxn>
                <a:cxn ang="0">
                  <a:pos x="9" y="37"/>
                </a:cxn>
                <a:cxn ang="0">
                  <a:pos x="7" y="33"/>
                </a:cxn>
                <a:cxn ang="0">
                  <a:pos x="1" y="33"/>
                </a:cxn>
                <a:cxn ang="0">
                  <a:pos x="0" y="31"/>
                </a:cxn>
                <a:cxn ang="0">
                  <a:pos x="0" y="23"/>
                </a:cxn>
                <a:cxn ang="0">
                  <a:pos x="1" y="22"/>
                </a:cxn>
                <a:cxn ang="0">
                  <a:pos x="7" y="21"/>
                </a:cxn>
                <a:cxn ang="0">
                  <a:pos x="9" y="18"/>
                </a:cxn>
                <a:cxn ang="0">
                  <a:pos x="5" y="13"/>
                </a:cxn>
                <a:cxn ang="0">
                  <a:pos x="5" y="12"/>
                </a:cxn>
                <a:cxn ang="0">
                  <a:pos x="5" y="11"/>
                </a:cxn>
                <a:cxn ang="0">
                  <a:pos x="12" y="5"/>
                </a:cxn>
                <a:cxn ang="0">
                  <a:pos x="13" y="5"/>
                </a:cxn>
                <a:cxn ang="0">
                  <a:pos x="18" y="9"/>
                </a:cxn>
                <a:cxn ang="0">
                  <a:pos x="21" y="8"/>
                </a:cxn>
                <a:cxn ang="0">
                  <a:pos x="22" y="1"/>
                </a:cxn>
                <a:cxn ang="0">
                  <a:pos x="23" y="0"/>
                </a:cxn>
                <a:cxn ang="0">
                  <a:pos x="31" y="0"/>
                </a:cxn>
                <a:cxn ang="0">
                  <a:pos x="32" y="1"/>
                </a:cxn>
                <a:cxn ang="0">
                  <a:pos x="33" y="8"/>
                </a:cxn>
                <a:cxn ang="0">
                  <a:pos x="37" y="9"/>
                </a:cxn>
                <a:cxn ang="0">
                  <a:pos x="42" y="5"/>
                </a:cxn>
                <a:cxn ang="0">
                  <a:pos x="43" y="5"/>
                </a:cxn>
                <a:cxn ang="0">
                  <a:pos x="43" y="5"/>
                </a:cxn>
                <a:cxn ang="0">
                  <a:pos x="49" y="11"/>
                </a:cxn>
                <a:cxn ang="0">
                  <a:pos x="50" y="12"/>
                </a:cxn>
                <a:cxn ang="0">
                  <a:pos x="49" y="13"/>
                </a:cxn>
                <a:cxn ang="0">
                  <a:pos x="46" y="18"/>
                </a:cxn>
                <a:cxn ang="0">
                  <a:pos x="47" y="21"/>
                </a:cxn>
                <a:cxn ang="0">
                  <a:pos x="54" y="22"/>
                </a:cxn>
                <a:cxn ang="0">
                  <a:pos x="55" y="23"/>
                </a:cxn>
                <a:cxn ang="0">
                  <a:pos x="55" y="31"/>
                </a:cxn>
                <a:cxn ang="0">
                  <a:pos x="27" y="18"/>
                </a:cxn>
                <a:cxn ang="0">
                  <a:pos x="18" y="27"/>
                </a:cxn>
                <a:cxn ang="0">
                  <a:pos x="27" y="36"/>
                </a:cxn>
                <a:cxn ang="0">
                  <a:pos x="36" y="27"/>
                </a:cxn>
                <a:cxn ang="0">
                  <a:pos x="27" y="18"/>
                </a:cxn>
              </a:cxnLst>
              <a:rect l="0" t="0" r="r" b="b"/>
              <a:pathLst>
                <a:path w="55" h="55">
                  <a:moveTo>
                    <a:pt x="55" y="31"/>
                  </a:moveTo>
                  <a:cubicBezTo>
                    <a:pt x="55" y="32"/>
                    <a:pt x="54" y="33"/>
                    <a:pt x="54" y="33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5"/>
                    <a:pt x="46" y="36"/>
                    <a:pt x="46" y="37"/>
                  </a:cubicBezTo>
                  <a:cubicBezTo>
                    <a:pt x="47" y="39"/>
                    <a:pt x="48" y="40"/>
                    <a:pt x="49" y="42"/>
                  </a:cubicBezTo>
                  <a:cubicBezTo>
                    <a:pt x="50" y="42"/>
                    <a:pt x="50" y="42"/>
                    <a:pt x="50" y="43"/>
                  </a:cubicBezTo>
                  <a:cubicBezTo>
                    <a:pt x="50" y="43"/>
                    <a:pt x="50" y="43"/>
                    <a:pt x="49" y="44"/>
                  </a:cubicBezTo>
                  <a:cubicBezTo>
                    <a:pt x="49" y="45"/>
                    <a:pt x="44" y="50"/>
                    <a:pt x="43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6" y="46"/>
                    <a:pt x="35" y="47"/>
                    <a:pt x="33" y="47"/>
                  </a:cubicBezTo>
                  <a:cubicBezTo>
                    <a:pt x="33" y="49"/>
                    <a:pt x="33" y="52"/>
                    <a:pt x="32" y="54"/>
                  </a:cubicBezTo>
                  <a:cubicBezTo>
                    <a:pt x="32" y="54"/>
                    <a:pt x="32" y="55"/>
                    <a:pt x="31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2" y="54"/>
                    <a:pt x="22" y="54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0" y="47"/>
                    <a:pt x="19" y="46"/>
                    <a:pt x="18" y="46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" y="48"/>
                    <a:pt x="7" y="46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0"/>
                    <a:pt x="8" y="39"/>
                    <a:pt x="9" y="37"/>
                  </a:cubicBezTo>
                  <a:cubicBezTo>
                    <a:pt x="8" y="36"/>
                    <a:pt x="8" y="35"/>
                    <a:pt x="7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2"/>
                    <a:pt x="0" y="32"/>
                    <a:pt x="0" y="3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2"/>
                    <a:pt x="1" y="2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20"/>
                    <a:pt x="8" y="19"/>
                    <a:pt x="9" y="18"/>
                  </a:cubicBezTo>
                  <a:cubicBezTo>
                    <a:pt x="8" y="16"/>
                    <a:pt x="6" y="14"/>
                    <a:pt x="5" y="13"/>
                  </a:cubicBezTo>
                  <a:cubicBezTo>
                    <a:pt x="5" y="13"/>
                    <a:pt x="5" y="12"/>
                    <a:pt x="5" y="12"/>
                  </a:cubicBezTo>
                  <a:cubicBezTo>
                    <a:pt x="5" y="12"/>
                    <a:pt x="5" y="11"/>
                    <a:pt x="5" y="11"/>
                  </a:cubicBezTo>
                  <a:cubicBezTo>
                    <a:pt x="6" y="10"/>
                    <a:pt x="11" y="5"/>
                    <a:pt x="12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9" y="8"/>
                    <a:pt x="20" y="8"/>
                    <a:pt x="21" y="8"/>
                  </a:cubicBezTo>
                  <a:cubicBezTo>
                    <a:pt x="21" y="5"/>
                    <a:pt x="21" y="3"/>
                    <a:pt x="22" y="1"/>
                  </a:cubicBezTo>
                  <a:cubicBezTo>
                    <a:pt x="22" y="0"/>
                    <a:pt x="23" y="0"/>
                    <a:pt x="2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2" y="0"/>
                    <a:pt x="32" y="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5" y="8"/>
                    <a:pt x="36" y="8"/>
                    <a:pt x="37" y="9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5" y="7"/>
                    <a:pt x="48" y="9"/>
                    <a:pt x="49" y="11"/>
                  </a:cubicBezTo>
                  <a:cubicBezTo>
                    <a:pt x="50" y="11"/>
                    <a:pt x="50" y="12"/>
                    <a:pt x="50" y="12"/>
                  </a:cubicBezTo>
                  <a:cubicBezTo>
                    <a:pt x="50" y="12"/>
                    <a:pt x="49" y="13"/>
                    <a:pt x="49" y="13"/>
                  </a:cubicBezTo>
                  <a:cubicBezTo>
                    <a:pt x="48" y="14"/>
                    <a:pt x="47" y="16"/>
                    <a:pt x="46" y="18"/>
                  </a:cubicBezTo>
                  <a:cubicBezTo>
                    <a:pt x="46" y="19"/>
                    <a:pt x="47" y="20"/>
                    <a:pt x="47" y="21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5" y="23"/>
                    <a:pt x="55" y="23"/>
                  </a:cubicBezTo>
                  <a:lnTo>
                    <a:pt x="55" y="31"/>
                  </a:lnTo>
                  <a:close/>
                  <a:moveTo>
                    <a:pt x="27" y="18"/>
                  </a:moveTo>
                  <a:cubicBezTo>
                    <a:pt x="22" y="18"/>
                    <a:pt x="18" y="22"/>
                    <a:pt x="18" y="27"/>
                  </a:cubicBezTo>
                  <a:cubicBezTo>
                    <a:pt x="18" y="32"/>
                    <a:pt x="22" y="36"/>
                    <a:pt x="27" y="36"/>
                  </a:cubicBezTo>
                  <a:cubicBezTo>
                    <a:pt x="32" y="36"/>
                    <a:pt x="36" y="32"/>
                    <a:pt x="36" y="27"/>
                  </a:cubicBezTo>
                  <a:cubicBezTo>
                    <a:pt x="36" y="22"/>
                    <a:pt x="32" y="18"/>
                    <a:pt x="27" y="18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en-US"/>
            </a:p>
          </p:txBody>
        </p:sp>
      </p:grpSp>
      <p:sp>
        <p:nvSpPr>
          <p:cNvPr id="5" name="矩形 4"/>
          <p:cNvSpPr/>
          <p:nvPr/>
        </p:nvSpPr>
        <p:spPr>
          <a:xfrm>
            <a:off x="1198691" y="246925"/>
            <a:ext cx="929005" cy="583565"/>
          </a:xfrm>
          <a:prstGeom prst="rect">
            <a:avLst/>
          </a:prstGeom>
        </p:spPr>
        <p:txBody>
          <a:bodyPr wrap="none">
            <a:spAutoFit/>
          </a:bodyPr>
          <a:p>
            <a:pPr lvl="0" algn="l"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rPr>
              <a:t>loss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组合 1023"/>
          <p:cNvGrpSpPr/>
          <p:nvPr/>
        </p:nvGrpSpPr>
        <p:grpSpPr>
          <a:xfrm flipH="1">
            <a:off x="1" y="0"/>
            <a:ext cx="12192000" cy="6858000"/>
            <a:chOff x="1" y="0"/>
            <a:chExt cx="12192000" cy="6858000"/>
          </a:xfrm>
        </p:grpSpPr>
        <p:pic>
          <p:nvPicPr>
            <p:cNvPr id="1026" name="Picture 2" descr="C:\Users\Administrator\Desktop\封面素材\ecc199e036bf9ad40e388595ebedbbca.jpg"/>
            <p:cNvPicPr>
              <a:picLocks noChangeAspect="1" noChangeArrowheads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70" r="16508"/>
            <a:stretch>
              <a:fillRect/>
            </a:stretch>
          </p:blipFill>
          <p:spPr bwMode="auto">
            <a:xfrm flipH="1">
              <a:off x="1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9200" y="2176799"/>
              <a:ext cx="927099" cy="12522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2" name="矩形 71"/>
          <p:cNvSpPr/>
          <p:nvPr/>
        </p:nvSpPr>
        <p:spPr>
          <a:xfrm>
            <a:off x="6776239" y="1111461"/>
            <a:ext cx="3215640" cy="31534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99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04</a:t>
            </a:r>
            <a:endParaRPr lang="zh-CN" altLang="en-US" sz="199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6429848" y="3923510"/>
            <a:ext cx="3908425" cy="76835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DEMO Display</a:t>
            </a:r>
            <a:endParaRPr lang="en-US" altLang="zh-CN" sz="44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内容占位符 5"/>
          <p:cNvSpPr/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" name="图片 9" descr="截屏2021-01-01 下午8.46.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3405" y="826135"/>
            <a:ext cx="8927465" cy="6050915"/>
          </a:xfrm>
          <a:prstGeom prst="rect">
            <a:avLst/>
          </a:prstGeom>
        </p:spPr>
      </p:pic>
      <p:pic>
        <p:nvPicPr>
          <p:cNvPr id="5" name="图片 4" descr="截屏2021-01-01 下午8.32.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760" y="826135"/>
            <a:ext cx="8710295" cy="6052185"/>
          </a:xfrm>
          <a:prstGeom prst="rect">
            <a:avLst/>
          </a:prstGeom>
        </p:spPr>
      </p:pic>
      <p:grpSp>
        <p:nvGrpSpPr>
          <p:cNvPr id="58" name="Group 85"/>
          <p:cNvGrpSpPr/>
          <p:nvPr/>
        </p:nvGrpSpPr>
        <p:grpSpPr>
          <a:xfrm>
            <a:off x="426009" y="-73989"/>
            <a:ext cx="900000" cy="900000"/>
            <a:chOff x="6016409" y="1132752"/>
            <a:chExt cx="905504" cy="905504"/>
          </a:xfrm>
        </p:grpSpPr>
        <p:sp>
          <p:nvSpPr>
            <p:cNvPr id="59" name="Freeform 52"/>
            <p:cNvSpPr/>
            <p:nvPr/>
          </p:nvSpPr>
          <p:spPr>
            <a:xfrm>
              <a:off x="6016409" y="1132752"/>
              <a:ext cx="905504" cy="90550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3840" tIns="243840" rIns="243840" bIns="365760" numCol="1" spcCol="1270" anchor="ctr" anchorCtr="0">
              <a:noAutofit/>
            </a:bodyPr>
            <a:p>
              <a:pPr algn="ctr" defTabSz="118491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400">
                <a:latin typeface="FontAwesome" pitchFamily="2" charset="0"/>
              </a:endParaRPr>
            </a:p>
          </p:txBody>
        </p:sp>
        <p:sp>
          <p:nvSpPr>
            <p:cNvPr id="60" name="Freeform 135"/>
            <p:cNvSpPr>
              <a:spLocks noEditPoints="1"/>
            </p:cNvSpPr>
            <p:nvPr/>
          </p:nvSpPr>
          <p:spPr bwMode="auto">
            <a:xfrm>
              <a:off x="6256252" y="1386070"/>
              <a:ext cx="425819" cy="398868"/>
            </a:xfrm>
            <a:custGeom>
              <a:avLst/>
              <a:gdLst/>
              <a:ahLst/>
              <a:cxnLst>
                <a:cxn ang="0">
                  <a:pos x="13" y="39"/>
                </a:cxn>
                <a:cxn ang="0">
                  <a:pos x="8" y="39"/>
                </a:cxn>
                <a:cxn ang="0">
                  <a:pos x="0" y="33"/>
                </a:cxn>
                <a:cxn ang="0">
                  <a:pos x="5" y="19"/>
                </a:cxn>
                <a:cxn ang="0">
                  <a:pos x="15" y="22"/>
                </a:cxn>
                <a:cxn ang="0">
                  <a:pos x="20" y="21"/>
                </a:cxn>
                <a:cxn ang="0">
                  <a:pos x="20" y="24"/>
                </a:cxn>
                <a:cxn ang="0">
                  <a:pos x="23" y="34"/>
                </a:cxn>
                <a:cxn ang="0">
                  <a:pos x="13" y="39"/>
                </a:cxn>
                <a:cxn ang="0">
                  <a:pos x="15" y="19"/>
                </a:cxn>
                <a:cxn ang="0">
                  <a:pos x="5" y="9"/>
                </a:cxn>
                <a:cxn ang="0">
                  <a:pos x="15" y="0"/>
                </a:cxn>
                <a:cxn ang="0">
                  <a:pos x="25" y="9"/>
                </a:cxn>
                <a:cxn ang="0">
                  <a:pos x="15" y="19"/>
                </a:cxn>
                <a:cxn ang="0">
                  <a:pos x="53" y="68"/>
                </a:cxn>
                <a:cxn ang="0">
                  <a:pos x="20" y="68"/>
                </a:cxn>
                <a:cxn ang="0">
                  <a:pos x="10" y="58"/>
                </a:cxn>
                <a:cxn ang="0">
                  <a:pos x="23" y="36"/>
                </a:cxn>
                <a:cxn ang="0">
                  <a:pos x="37" y="41"/>
                </a:cxn>
                <a:cxn ang="0">
                  <a:pos x="50" y="36"/>
                </a:cxn>
                <a:cxn ang="0">
                  <a:pos x="64" y="58"/>
                </a:cxn>
                <a:cxn ang="0">
                  <a:pos x="53" y="68"/>
                </a:cxn>
                <a:cxn ang="0">
                  <a:pos x="37" y="39"/>
                </a:cxn>
                <a:cxn ang="0">
                  <a:pos x="22" y="24"/>
                </a:cxn>
                <a:cxn ang="0">
                  <a:pos x="37" y="9"/>
                </a:cxn>
                <a:cxn ang="0">
                  <a:pos x="51" y="24"/>
                </a:cxn>
                <a:cxn ang="0">
                  <a:pos x="37" y="39"/>
                </a:cxn>
                <a:cxn ang="0">
                  <a:pos x="59" y="19"/>
                </a:cxn>
                <a:cxn ang="0">
                  <a:pos x="49" y="9"/>
                </a:cxn>
                <a:cxn ang="0">
                  <a:pos x="59" y="0"/>
                </a:cxn>
                <a:cxn ang="0">
                  <a:pos x="68" y="9"/>
                </a:cxn>
                <a:cxn ang="0">
                  <a:pos x="59" y="19"/>
                </a:cxn>
                <a:cxn ang="0">
                  <a:pos x="66" y="39"/>
                </a:cxn>
                <a:cxn ang="0">
                  <a:pos x="61" y="39"/>
                </a:cxn>
                <a:cxn ang="0">
                  <a:pos x="51" y="34"/>
                </a:cxn>
                <a:cxn ang="0">
                  <a:pos x="54" y="24"/>
                </a:cxn>
                <a:cxn ang="0">
                  <a:pos x="54" y="21"/>
                </a:cxn>
                <a:cxn ang="0">
                  <a:pos x="59" y="22"/>
                </a:cxn>
                <a:cxn ang="0">
                  <a:pos x="69" y="19"/>
                </a:cxn>
                <a:cxn ang="0">
                  <a:pos x="73" y="33"/>
                </a:cxn>
                <a:cxn ang="0">
                  <a:pos x="66" y="39"/>
                </a:cxn>
              </a:cxnLst>
              <a:rect l="0" t="0" r="r" b="b"/>
              <a:pathLst>
                <a:path w="73" h="68">
                  <a:moveTo>
                    <a:pt x="13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7"/>
                    <a:pt x="0" y="33"/>
                  </a:cubicBezTo>
                  <a:cubicBezTo>
                    <a:pt x="0" y="29"/>
                    <a:pt x="0" y="19"/>
                    <a:pt x="5" y="19"/>
                  </a:cubicBezTo>
                  <a:cubicBezTo>
                    <a:pt x="6" y="19"/>
                    <a:pt x="10" y="22"/>
                    <a:pt x="15" y="22"/>
                  </a:cubicBezTo>
                  <a:cubicBezTo>
                    <a:pt x="17" y="22"/>
                    <a:pt x="18" y="22"/>
                    <a:pt x="20" y="21"/>
                  </a:cubicBezTo>
                  <a:cubicBezTo>
                    <a:pt x="20" y="22"/>
                    <a:pt x="20" y="23"/>
                    <a:pt x="20" y="24"/>
                  </a:cubicBezTo>
                  <a:cubicBezTo>
                    <a:pt x="20" y="27"/>
                    <a:pt x="21" y="31"/>
                    <a:pt x="23" y="34"/>
                  </a:cubicBezTo>
                  <a:cubicBezTo>
                    <a:pt x="19" y="34"/>
                    <a:pt x="15" y="36"/>
                    <a:pt x="13" y="39"/>
                  </a:cubicBezTo>
                  <a:close/>
                  <a:moveTo>
                    <a:pt x="15" y="19"/>
                  </a:moveTo>
                  <a:cubicBezTo>
                    <a:pt x="10" y="19"/>
                    <a:pt x="5" y="15"/>
                    <a:pt x="5" y="9"/>
                  </a:cubicBezTo>
                  <a:cubicBezTo>
                    <a:pt x="5" y="4"/>
                    <a:pt x="10" y="0"/>
                    <a:pt x="15" y="0"/>
                  </a:cubicBezTo>
                  <a:cubicBezTo>
                    <a:pt x="20" y="0"/>
                    <a:pt x="25" y="4"/>
                    <a:pt x="25" y="9"/>
                  </a:cubicBezTo>
                  <a:cubicBezTo>
                    <a:pt x="25" y="15"/>
                    <a:pt x="20" y="19"/>
                    <a:pt x="15" y="19"/>
                  </a:cubicBezTo>
                  <a:close/>
                  <a:moveTo>
                    <a:pt x="53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14" y="68"/>
                    <a:pt x="10" y="64"/>
                    <a:pt x="10" y="58"/>
                  </a:cubicBezTo>
                  <a:cubicBezTo>
                    <a:pt x="10" y="49"/>
                    <a:pt x="12" y="36"/>
                    <a:pt x="23" y="36"/>
                  </a:cubicBezTo>
                  <a:cubicBezTo>
                    <a:pt x="25" y="36"/>
                    <a:pt x="29" y="41"/>
                    <a:pt x="37" y="41"/>
                  </a:cubicBezTo>
                  <a:cubicBezTo>
                    <a:pt x="44" y="41"/>
                    <a:pt x="49" y="36"/>
                    <a:pt x="50" y="36"/>
                  </a:cubicBezTo>
                  <a:cubicBezTo>
                    <a:pt x="62" y="36"/>
                    <a:pt x="64" y="49"/>
                    <a:pt x="64" y="58"/>
                  </a:cubicBezTo>
                  <a:cubicBezTo>
                    <a:pt x="64" y="64"/>
                    <a:pt x="60" y="68"/>
                    <a:pt x="53" y="68"/>
                  </a:cubicBezTo>
                  <a:close/>
                  <a:moveTo>
                    <a:pt x="37" y="39"/>
                  </a:moveTo>
                  <a:cubicBezTo>
                    <a:pt x="29" y="39"/>
                    <a:pt x="22" y="32"/>
                    <a:pt x="22" y="24"/>
                  </a:cubicBezTo>
                  <a:cubicBezTo>
                    <a:pt x="22" y="16"/>
                    <a:pt x="29" y="9"/>
                    <a:pt x="37" y="9"/>
                  </a:cubicBezTo>
                  <a:cubicBezTo>
                    <a:pt x="45" y="9"/>
                    <a:pt x="51" y="16"/>
                    <a:pt x="51" y="24"/>
                  </a:cubicBezTo>
                  <a:cubicBezTo>
                    <a:pt x="51" y="32"/>
                    <a:pt x="45" y="39"/>
                    <a:pt x="37" y="39"/>
                  </a:cubicBezTo>
                  <a:close/>
                  <a:moveTo>
                    <a:pt x="59" y="19"/>
                  </a:moveTo>
                  <a:cubicBezTo>
                    <a:pt x="53" y="19"/>
                    <a:pt x="49" y="15"/>
                    <a:pt x="49" y="9"/>
                  </a:cubicBezTo>
                  <a:cubicBezTo>
                    <a:pt x="49" y="4"/>
                    <a:pt x="53" y="0"/>
                    <a:pt x="59" y="0"/>
                  </a:cubicBezTo>
                  <a:cubicBezTo>
                    <a:pt x="64" y="0"/>
                    <a:pt x="68" y="4"/>
                    <a:pt x="68" y="9"/>
                  </a:cubicBezTo>
                  <a:cubicBezTo>
                    <a:pt x="68" y="15"/>
                    <a:pt x="64" y="19"/>
                    <a:pt x="59" y="19"/>
                  </a:cubicBezTo>
                  <a:close/>
                  <a:moveTo>
                    <a:pt x="66" y="39"/>
                  </a:moveTo>
                  <a:cubicBezTo>
                    <a:pt x="61" y="39"/>
                    <a:pt x="61" y="39"/>
                    <a:pt x="61" y="39"/>
                  </a:cubicBezTo>
                  <a:cubicBezTo>
                    <a:pt x="58" y="36"/>
                    <a:pt x="55" y="34"/>
                    <a:pt x="51" y="34"/>
                  </a:cubicBezTo>
                  <a:cubicBezTo>
                    <a:pt x="53" y="31"/>
                    <a:pt x="54" y="27"/>
                    <a:pt x="54" y="24"/>
                  </a:cubicBezTo>
                  <a:cubicBezTo>
                    <a:pt x="54" y="23"/>
                    <a:pt x="54" y="22"/>
                    <a:pt x="54" y="21"/>
                  </a:cubicBezTo>
                  <a:cubicBezTo>
                    <a:pt x="55" y="22"/>
                    <a:pt x="57" y="22"/>
                    <a:pt x="59" y="22"/>
                  </a:cubicBezTo>
                  <a:cubicBezTo>
                    <a:pt x="64" y="22"/>
                    <a:pt x="68" y="19"/>
                    <a:pt x="69" y="19"/>
                  </a:cubicBezTo>
                  <a:cubicBezTo>
                    <a:pt x="73" y="19"/>
                    <a:pt x="73" y="29"/>
                    <a:pt x="73" y="33"/>
                  </a:cubicBezTo>
                  <a:cubicBezTo>
                    <a:pt x="73" y="37"/>
                    <a:pt x="70" y="39"/>
                    <a:pt x="66" y="39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1480631" y="177710"/>
            <a:ext cx="6588125" cy="583565"/>
          </a:xfrm>
          <a:prstGeom prst="rect">
            <a:avLst/>
          </a:prstGeom>
        </p:spPr>
        <p:txBody>
          <a:bodyPr wrap="none">
            <a:spAutoFit/>
          </a:bodyPr>
          <a:p>
            <a:pPr lvl="0" algn="l"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rPr>
              <a:t>Baseline VS Transformer Encoder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内容占位符 8" descr="截屏2021-01-01 下午8.36.3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53465" y="925830"/>
            <a:ext cx="7847330" cy="5702300"/>
          </a:xfrm>
          <a:prstGeom prst="rect">
            <a:avLst/>
          </a:prstGeom>
        </p:spPr>
      </p:pic>
      <p:grpSp>
        <p:nvGrpSpPr>
          <p:cNvPr id="58" name="Group 85"/>
          <p:cNvGrpSpPr/>
          <p:nvPr/>
        </p:nvGrpSpPr>
        <p:grpSpPr>
          <a:xfrm>
            <a:off x="398704" y="-73989"/>
            <a:ext cx="900000" cy="900000"/>
            <a:chOff x="6016409" y="1132752"/>
            <a:chExt cx="905504" cy="905504"/>
          </a:xfrm>
        </p:grpSpPr>
        <p:sp>
          <p:nvSpPr>
            <p:cNvPr id="59" name="Freeform 52"/>
            <p:cNvSpPr/>
            <p:nvPr/>
          </p:nvSpPr>
          <p:spPr>
            <a:xfrm>
              <a:off x="6016409" y="1132752"/>
              <a:ext cx="905504" cy="90550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3840" tIns="243840" rIns="243840" bIns="365760" numCol="1" spcCol="1270" anchor="ctr" anchorCtr="0">
              <a:noAutofit/>
            </a:bodyPr>
            <a:p>
              <a:pPr algn="ctr" defTabSz="118491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400">
                <a:latin typeface="FontAwesome" pitchFamily="2" charset="0"/>
              </a:endParaRPr>
            </a:p>
          </p:txBody>
        </p:sp>
        <p:sp>
          <p:nvSpPr>
            <p:cNvPr id="60" name="Freeform 135"/>
            <p:cNvSpPr>
              <a:spLocks noEditPoints="1"/>
            </p:cNvSpPr>
            <p:nvPr/>
          </p:nvSpPr>
          <p:spPr bwMode="auto">
            <a:xfrm>
              <a:off x="6256252" y="1386070"/>
              <a:ext cx="425819" cy="398868"/>
            </a:xfrm>
            <a:custGeom>
              <a:avLst/>
              <a:gdLst/>
              <a:ahLst/>
              <a:cxnLst>
                <a:cxn ang="0">
                  <a:pos x="13" y="39"/>
                </a:cxn>
                <a:cxn ang="0">
                  <a:pos x="8" y="39"/>
                </a:cxn>
                <a:cxn ang="0">
                  <a:pos x="0" y="33"/>
                </a:cxn>
                <a:cxn ang="0">
                  <a:pos x="5" y="19"/>
                </a:cxn>
                <a:cxn ang="0">
                  <a:pos x="15" y="22"/>
                </a:cxn>
                <a:cxn ang="0">
                  <a:pos x="20" y="21"/>
                </a:cxn>
                <a:cxn ang="0">
                  <a:pos x="20" y="24"/>
                </a:cxn>
                <a:cxn ang="0">
                  <a:pos x="23" y="34"/>
                </a:cxn>
                <a:cxn ang="0">
                  <a:pos x="13" y="39"/>
                </a:cxn>
                <a:cxn ang="0">
                  <a:pos x="15" y="19"/>
                </a:cxn>
                <a:cxn ang="0">
                  <a:pos x="5" y="9"/>
                </a:cxn>
                <a:cxn ang="0">
                  <a:pos x="15" y="0"/>
                </a:cxn>
                <a:cxn ang="0">
                  <a:pos x="25" y="9"/>
                </a:cxn>
                <a:cxn ang="0">
                  <a:pos x="15" y="19"/>
                </a:cxn>
                <a:cxn ang="0">
                  <a:pos x="53" y="68"/>
                </a:cxn>
                <a:cxn ang="0">
                  <a:pos x="20" y="68"/>
                </a:cxn>
                <a:cxn ang="0">
                  <a:pos x="10" y="58"/>
                </a:cxn>
                <a:cxn ang="0">
                  <a:pos x="23" y="36"/>
                </a:cxn>
                <a:cxn ang="0">
                  <a:pos x="37" y="41"/>
                </a:cxn>
                <a:cxn ang="0">
                  <a:pos x="50" y="36"/>
                </a:cxn>
                <a:cxn ang="0">
                  <a:pos x="64" y="58"/>
                </a:cxn>
                <a:cxn ang="0">
                  <a:pos x="53" y="68"/>
                </a:cxn>
                <a:cxn ang="0">
                  <a:pos x="37" y="39"/>
                </a:cxn>
                <a:cxn ang="0">
                  <a:pos x="22" y="24"/>
                </a:cxn>
                <a:cxn ang="0">
                  <a:pos x="37" y="9"/>
                </a:cxn>
                <a:cxn ang="0">
                  <a:pos x="51" y="24"/>
                </a:cxn>
                <a:cxn ang="0">
                  <a:pos x="37" y="39"/>
                </a:cxn>
                <a:cxn ang="0">
                  <a:pos x="59" y="19"/>
                </a:cxn>
                <a:cxn ang="0">
                  <a:pos x="49" y="9"/>
                </a:cxn>
                <a:cxn ang="0">
                  <a:pos x="59" y="0"/>
                </a:cxn>
                <a:cxn ang="0">
                  <a:pos x="68" y="9"/>
                </a:cxn>
                <a:cxn ang="0">
                  <a:pos x="59" y="19"/>
                </a:cxn>
                <a:cxn ang="0">
                  <a:pos x="66" y="39"/>
                </a:cxn>
                <a:cxn ang="0">
                  <a:pos x="61" y="39"/>
                </a:cxn>
                <a:cxn ang="0">
                  <a:pos x="51" y="34"/>
                </a:cxn>
                <a:cxn ang="0">
                  <a:pos x="54" y="24"/>
                </a:cxn>
                <a:cxn ang="0">
                  <a:pos x="54" y="21"/>
                </a:cxn>
                <a:cxn ang="0">
                  <a:pos x="59" y="22"/>
                </a:cxn>
                <a:cxn ang="0">
                  <a:pos x="69" y="19"/>
                </a:cxn>
                <a:cxn ang="0">
                  <a:pos x="73" y="33"/>
                </a:cxn>
                <a:cxn ang="0">
                  <a:pos x="66" y="39"/>
                </a:cxn>
              </a:cxnLst>
              <a:rect l="0" t="0" r="r" b="b"/>
              <a:pathLst>
                <a:path w="73" h="68">
                  <a:moveTo>
                    <a:pt x="13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7"/>
                    <a:pt x="0" y="33"/>
                  </a:cubicBezTo>
                  <a:cubicBezTo>
                    <a:pt x="0" y="29"/>
                    <a:pt x="0" y="19"/>
                    <a:pt x="5" y="19"/>
                  </a:cubicBezTo>
                  <a:cubicBezTo>
                    <a:pt x="6" y="19"/>
                    <a:pt x="10" y="22"/>
                    <a:pt x="15" y="22"/>
                  </a:cubicBezTo>
                  <a:cubicBezTo>
                    <a:pt x="17" y="22"/>
                    <a:pt x="18" y="22"/>
                    <a:pt x="20" y="21"/>
                  </a:cubicBezTo>
                  <a:cubicBezTo>
                    <a:pt x="20" y="22"/>
                    <a:pt x="20" y="23"/>
                    <a:pt x="20" y="24"/>
                  </a:cubicBezTo>
                  <a:cubicBezTo>
                    <a:pt x="20" y="27"/>
                    <a:pt x="21" y="31"/>
                    <a:pt x="23" y="34"/>
                  </a:cubicBezTo>
                  <a:cubicBezTo>
                    <a:pt x="19" y="34"/>
                    <a:pt x="15" y="36"/>
                    <a:pt x="13" y="39"/>
                  </a:cubicBezTo>
                  <a:close/>
                  <a:moveTo>
                    <a:pt x="15" y="19"/>
                  </a:moveTo>
                  <a:cubicBezTo>
                    <a:pt x="10" y="19"/>
                    <a:pt x="5" y="15"/>
                    <a:pt x="5" y="9"/>
                  </a:cubicBezTo>
                  <a:cubicBezTo>
                    <a:pt x="5" y="4"/>
                    <a:pt x="10" y="0"/>
                    <a:pt x="15" y="0"/>
                  </a:cubicBezTo>
                  <a:cubicBezTo>
                    <a:pt x="20" y="0"/>
                    <a:pt x="25" y="4"/>
                    <a:pt x="25" y="9"/>
                  </a:cubicBezTo>
                  <a:cubicBezTo>
                    <a:pt x="25" y="15"/>
                    <a:pt x="20" y="19"/>
                    <a:pt x="15" y="19"/>
                  </a:cubicBezTo>
                  <a:close/>
                  <a:moveTo>
                    <a:pt x="53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14" y="68"/>
                    <a:pt x="10" y="64"/>
                    <a:pt x="10" y="58"/>
                  </a:cubicBezTo>
                  <a:cubicBezTo>
                    <a:pt x="10" y="49"/>
                    <a:pt x="12" y="36"/>
                    <a:pt x="23" y="36"/>
                  </a:cubicBezTo>
                  <a:cubicBezTo>
                    <a:pt x="25" y="36"/>
                    <a:pt x="29" y="41"/>
                    <a:pt x="37" y="41"/>
                  </a:cubicBezTo>
                  <a:cubicBezTo>
                    <a:pt x="44" y="41"/>
                    <a:pt x="49" y="36"/>
                    <a:pt x="50" y="36"/>
                  </a:cubicBezTo>
                  <a:cubicBezTo>
                    <a:pt x="62" y="36"/>
                    <a:pt x="64" y="49"/>
                    <a:pt x="64" y="58"/>
                  </a:cubicBezTo>
                  <a:cubicBezTo>
                    <a:pt x="64" y="64"/>
                    <a:pt x="60" y="68"/>
                    <a:pt x="53" y="68"/>
                  </a:cubicBezTo>
                  <a:close/>
                  <a:moveTo>
                    <a:pt x="37" y="39"/>
                  </a:moveTo>
                  <a:cubicBezTo>
                    <a:pt x="29" y="39"/>
                    <a:pt x="22" y="32"/>
                    <a:pt x="22" y="24"/>
                  </a:cubicBezTo>
                  <a:cubicBezTo>
                    <a:pt x="22" y="16"/>
                    <a:pt x="29" y="9"/>
                    <a:pt x="37" y="9"/>
                  </a:cubicBezTo>
                  <a:cubicBezTo>
                    <a:pt x="45" y="9"/>
                    <a:pt x="51" y="16"/>
                    <a:pt x="51" y="24"/>
                  </a:cubicBezTo>
                  <a:cubicBezTo>
                    <a:pt x="51" y="32"/>
                    <a:pt x="45" y="39"/>
                    <a:pt x="37" y="39"/>
                  </a:cubicBezTo>
                  <a:close/>
                  <a:moveTo>
                    <a:pt x="59" y="19"/>
                  </a:moveTo>
                  <a:cubicBezTo>
                    <a:pt x="53" y="19"/>
                    <a:pt x="49" y="15"/>
                    <a:pt x="49" y="9"/>
                  </a:cubicBezTo>
                  <a:cubicBezTo>
                    <a:pt x="49" y="4"/>
                    <a:pt x="53" y="0"/>
                    <a:pt x="59" y="0"/>
                  </a:cubicBezTo>
                  <a:cubicBezTo>
                    <a:pt x="64" y="0"/>
                    <a:pt x="68" y="4"/>
                    <a:pt x="68" y="9"/>
                  </a:cubicBezTo>
                  <a:cubicBezTo>
                    <a:pt x="68" y="15"/>
                    <a:pt x="64" y="19"/>
                    <a:pt x="59" y="19"/>
                  </a:cubicBezTo>
                  <a:close/>
                  <a:moveTo>
                    <a:pt x="66" y="39"/>
                  </a:moveTo>
                  <a:cubicBezTo>
                    <a:pt x="61" y="39"/>
                    <a:pt x="61" y="39"/>
                    <a:pt x="61" y="39"/>
                  </a:cubicBezTo>
                  <a:cubicBezTo>
                    <a:pt x="58" y="36"/>
                    <a:pt x="55" y="34"/>
                    <a:pt x="51" y="34"/>
                  </a:cubicBezTo>
                  <a:cubicBezTo>
                    <a:pt x="53" y="31"/>
                    <a:pt x="54" y="27"/>
                    <a:pt x="54" y="24"/>
                  </a:cubicBezTo>
                  <a:cubicBezTo>
                    <a:pt x="54" y="23"/>
                    <a:pt x="54" y="22"/>
                    <a:pt x="54" y="21"/>
                  </a:cubicBezTo>
                  <a:cubicBezTo>
                    <a:pt x="55" y="22"/>
                    <a:pt x="57" y="22"/>
                    <a:pt x="59" y="22"/>
                  </a:cubicBezTo>
                  <a:cubicBezTo>
                    <a:pt x="64" y="22"/>
                    <a:pt x="68" y="19"/>
                    <a:pt x="69" y="19"/>
                  </a:cubicBezTo>
                  <a:cubicBezTo>
                    <a:pt x="73" y="19"/>
                    <a:pt x="73" y="29"/>
                    <a:pt x="73" y="33"/>
                  </a:cubicBezTo>
                  <a:cubicBezTo>
                    <a:pt x="73" y="37"/>
                    <a:pt x="70" y="39"/>
                    <a:pt x="66" y="39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1480631" y="177710"/>
            <a:ext cx="6992620" cy="583565"/>
          </a:xfrm>
          <a:prstGeom prst="rect">
            <a:avLst/>
          </a:prstGeom>
        </p:spPr>
        <p:txBody>
          <a:bodyPr wrap="none">
            <a:spAutoFit/>
          </a:bodyPr>
          <a:p>
            <a:pPr lvl="0" algn="l"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rPr>
              <a:t>Baseline VS Rnn+Attention Decoder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" name="图片 1" descr="截屏2021-01-03 下午6.06.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590" y="925830"/>
            <a:ext cx="7545070" cy="56940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8" name="Group 85"/>
          <p:cNvGrpSpPr/>
          <p:nvPr/>
        </p:nvGrpSpPr>
        <p:grpSpPr>
          <a:xfrm>
            <a:off x="599999" y="-73989"/>
            <a:ext cx="900000" cy="900000"/>
            <a:chOff x="6016409" y="1132752"/>
            <a:chExt cx="905504" cy="905504"/>
          </a:xfrm>
        </p:grpSpPr>
        <p:sp>
          <p:nvSpPr>
            <p:cNvPr id="59" name="Freeform 52"/>
            <p:cNvSpPr/>
            <p:nvPr/>
          </p:nvSpPr>
          <p:spPr>
            <a:xfrm>
              <a:off x="6016409" y="1132752"/>
              <a:ext cx="905504" cy="90550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3840" tIns="243840" rIns="243840" bIns="365760" numCol="1" spcCol="1270" anchor="ctr" anchorCtr="0">
              <a:noAutofit/>
            </a:bodyPr>
            <a:p>
              <a:pPr algn="ctr" defTabSz="118491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400">
                <a:latin typeface="FontAwesome" pitchFamily="2" charset="0"/>
              </a:endParaRPr>
            </a:p>
          </p:txBody>
        </p:sp>
        <p:sp>
          <p:nvSpPr>
            <p:cNvPr id="60" name="Freeform 135"/>
            <p:cNvSpPr>
              <a:spLocks noEditPoints="1"/>
            </p:cNvSpPr>
            <p:nvPr/>
          </p:nvSpPr>
          <p:spPr bwMode="auto">
            <a:xfrm>
              <a:off x="6256252" y="1386070"/>
              <a:ext cx="425819" cy="398868"/>
            </a:xfrm>
            <a:custGeom>
              <a:avLst/>
              <a:gdLst/>
              <a:ahLst/>
              <a:cxnLst>
                <a:cxn ang="0">
                  <a:pos x="13" y="39"/>
                </a:cxn>
                <a:cxn ang="0">
                  <a:pos x="8" y="39"/>
                </a:cxn>
                <a:cxn ang="0">
                  <a:pos x="0" y="33"/>
                </a:cxn>
                <a:cxn ang="0">
                  <a:pos x="5" y="19"/>
                </a:cxn>
                <a:cxn ang="0">
                  <a:pos x="15" y="22"/>
                </a:cxn>
                <a:cxn ang="0">
                  <a:pos x="20" y="21"/>
                </a:cxn>
                <a:cxn ang="0">
                  <a:pos x="20" y="24"/>
                </a:cxn>
                <a:cxn ang="0">
                  <a:pos x="23" y="34"/>
                </a:cxn>
                <a:cxn ang="0">
                  <a:pos x="13" y="39"/>
                </a:cxn>
                <a:cxn ang="0">
                  <a:pos x="15" y="19"/>
                </a:cxn>
                <a:cxn ang="0">
                  <a:pos x="5" y="9"/>
                </a:cxn>
                <a:cxn ang="0">
                  <a:pos x="15" y="0"/>
                </a:cxn>
                <a:cxn ang="0">
                  <a:pos x="25" y="9"/>
                </a:cxn>
                <a:cxn ang="0">
                  <a:pos x="15" y="19"/>
                </a:cxn>
                <a:cxn ang="0">
                  <a:pos x="53" y="68"/>
                </a:cxn>
                <a:cxn ang="0">
                  <a:pos x="20" y="68"/>
                </a:cxn>
                <a:cxn ang="0">
                  <a:pos x="10" y="58"/>
                </a:cxn>
                <a:cxn ang="0">
                  <a:pos x="23" y="36"/>
                </a:cxn>
                <a:cxn ang="0">
                  <a:pos x="37" y="41"/>
                </a:cxn>
                <a:cxn ang="0">
                  <a:pos x="50" y="36"/>
                </a:cxn>
                <a:cxn ang="0">
                  <a:pos x="64" y="58"/>
                </a:cxn>
                <a:cxn ang="0">
                  <a:pos x="53" y="68"/>
                </a:cxn>
                <a:cxn ang="0">
                  <a:pos x="37" y="39"/>
                </a:cxn>
                <a:cxn ang="0">
                  <a:pos x="22" y="24"/>
                </a:cxn>
                <a:cxn ang="0">
                  <a:pos x="37" y="9"/>
                </a:cxn>
                <a:cxn ang="0">
                  <a:pos x="51" y="24"/>
                </a:cxn>
                <a:cxn ang="0">
                  <a:pos x="37" y="39"/>
                </a:cxn>
                <a:cxn ang="0">
                  <a:pos x="59" y="19"/>
                </a:cxn>
                <a:cxn ang="0">
                  <a:pos x="49" y="9"/>
                </a:cxn>
                <a:cxn ang="0">
                  <a:pos x="59" y="0"/>
                </a:cxn>
                <a:cxn ang="0">
                  <a:pos x="68" y="9"/>
                </a:cxn>
                <a:cxn ang="0">
                  <a:pos x="59" y="19"/>
                </a:cxn>
                <a:cxn ang="0">
                  <a:pos x="66" y="39"/>
                </a:cxn>
                <a:cxn ang="0">
                  <a:pos x="61" y="39"/>
                </a:cxn>
                <a:cxn ang="0">
                  <a:pos x="51" y="34"/>
                </a:cxn>
                <a:cxn ang="0">
                  <a:pos x="54" y="24"/>
                </a:cxn>
                <a:cxn ang="0">
                  <a:pos x="54" y="21"/>
                </a:cxn>
                <a:cxn ang="0">
                  <a:pos x="59" y="22"/>
                </a:cxn>
                <a:cxn ang="0">
                  <a:pos x="69" y="19"/>
                </a:cxn>
                <a:cxn ang="0">
                  <a:pos x="73" y="33"/>
                </a:cxn>
                <a:cxn ang="0">
                  <a:pos x="66" y="39"/>
                </a:cxn>
              </a:cxnLst>
              <a:rect l="0" t="0" r="r" b="b"/>
              <a:pathLst>
                <a:path w="73" h="68">
                  <a:moveTo>
                    <a:pt x="13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7"/>
                    <a:pt x="0" y="33"/>
                  </a:cubicBezTo>
                  <a:cubicBezTo>
                    <a:pt x="0" y="29"/>
                    <a:pt x="0" y="19"/>
                    <a:pt x="5" y="19"/>
                  </a:cubicBezTo>
                  <a:cubicBezTo>
                    <a:pt x="6" y="19"/>
                    <a:pt x="10" y="22"/>
                    <a:pt x="15" y="22"/>
                  </a:cubicBezTo>
                  <a:cubicBezTo>
                    <a:pt x="17" y="22"/>
                    <a:pt x="18" y="22"/>
                    <a:pt x="20" y="21"/>
                  </a:cubicBezTo>
                  <a:cubicBezTo>
                    <a:pt x="20" y="22"/>
                    <a:pt x="20" y="23"/>
                    <a:pt x="20" y="24"/>
                  </a:cubicBezTo>
                  <a:cubicBezTo>
                    <a:pt x="20" y="27"/>
                    <a:pt x="21" y="31"/>
                    <a:pt x="23" y="34"/>
                  </a:cubicBezTo>
                  <a:cubicBezTo>
                    <a:pt x="19" y="34"/>
                    <a:pt x="15" y="36"/>
                    <a:pt x="13" y="39"/>
                  </a:cubicBezTo>
                  <a:close/>
                  <a:moveTo>
                    <a:pt x="15" y="19"/>
                  </a:moveTo>
                  <a:cubicBezTo>
                    <a:pt x="10" y="19"/>
                    <a:pt x="5" y="15"/>
                    <a:pt x="5" y="9"/>
                  </a:cubicBezTo>
                  <a:cubicBezTo>
                    <a:pt x="5" y="4"/>
                    <a:pt x="10" y="0"/>
                    <a:pt x="15" y="0"/>
                  </a:cubicBezTo>
                  <a:cubicBezTo>
                    <a:pt x="20" y="0"/>
                    <a:pt x="25" y="4"/>
                    <a:pt x="25" y="9"/>
                  </a:cubicBezTo>
                  <a:cubicBezTo>
                    <a:pt x="25" y="15"/>
                    <a:pt x="20" y="19"/>
                    <a:pt x="15" y="19"/>
                  </a:cubicBezTo>
                  <a:close/>
                  <a:moveTo>
                    <a:pt x="53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14" y="68"/>
                    <a:pt x="10" y="64"/>
                    <a:pt x="10" y="58"/>
                  </a:cubicBezTo>
                  <a:cubicBezTo>
                    <a:pt x="10" y="49"/>
                    <a:pt x="12" y="36"/>
                    <a:pt x="23" y="36"/>
                  </a:cubicBezTo>
                  <a:cubicBezTo>
                    <a:pt x="25" y="36"/>
                    <a:pt x="29" y="41"/>
                    <a:pt x="37" y="41"/>
                  </a:cubicBezTo>
                  <a:cubicBezTo>
                    <a:pt x="44" y="41"/>
                    <a:pt x="49" y="36"/>
                    <a:pt x="50" y="36"/>
                  </a:cubicBezTo>
                  <a:cubicBezTo>
                    <a:pt x="62" y="36"/>
                    <a:pt x="64" y="49"/>
                    <a:pt x="64" y="58"/>
                  </a:cubicBezTo>
                  <a:cubicBezTo>
                    <a:pt x="64" y="64"/>
                    <a:pt x="60" y="68"/>
                    <a:pt x="53" y="68"/>
                  </a:cubicBezTo>
                  <a:close/>
                  <a:moveTo>
                    <a:pt x="37" y="39"/>
                  </a:moveTo>
                  <a:cubicBezTo>
                    <a:pt x="29" y="39"/>
                    <a:pt x="22" y="32"/>
                    <a:pt x="22" y="24"/>
                  </a:cubicBezTo>
                  <a:cubicBezTo>
                    <a:pt x="22" y="16"/>
                    <a:pt x="29" y="9"/>
                    <a:pt x="37" y="9"/>
                  </a:cubicBezTo>
                  <a:cubicBezTo>
                    <a:pt x="45" y="9"/>
                    <a:pt x="51" y="16"/>
                    <a:pt x="51" y="24"/>
                  </a:cubicBezTo>
                  <a:cubicBezTo>
                    <a:pt x="51" y="32"/>
                    <a:pt x="45" y="39"/>
                    <a:pt x="37" y="39"/>
                  </a:cubicBezTo>
                  <a:close/>
                  <a:moveTo>
                    <a:pt x="59" y="19"/>
                  </a:moveTo>
                  <a:cubicBezTo>
                    <a:pt x="53" y="19"/>
                    <a:pt x="49" y="15"/>
                    <a:pt x="49" y="9"/>
                  </a:cubicBezTo>
                  <a:cubicBezTo>
                    <a:pt x="49" y="4"/>
                    <a:pt x="53" y="0"/>
                    <a:pt x="59" y="0"/>
                  </a:cubicBezTo>
                  <a:cubicBezTo>
                    <a:pt x="64" y="0"/>
                    <a:pt x="68" y="4"/>
                    <a:pt x="68" y="9"/>
                  </a:cubicBezTo>
                  <a:cubicBezTo>
                    <a:pt x="68" y="15"/>
                    <a:pt x="64" y="19"/>
                    <a:pt x="59" y="19"/>
                  </a:cubicBezTo>
                  <a:close/>
                  <a:moveTo>
                    <a:pt x="66" y="39"/>
                  </a:moveTo>
                  <a:cubicBezTo>
                    <a:pt x="61" y="39"/>
                    <a:pt x="61" y="39"/>
                    <a:pt x="61" y="39"/>
                  </a:cubicBezTo>
                  <a:cubicBezTo>
                    <a:pt x="58" y="36"/>
                    <a:pt x="55" y="34"/>
                    <a:pt x="51" y="34"/>
                  </a:cubicBezTo>
                  <a:cubicBezTo>
                    <a:pt x="53" y="31"/>
                    <a:pt x="54" y="27"/>
                    <a:pt x="54" y="24"/>
                  </a:cubicBezTo>
                  <a:cubicBezTo>
                    <a:pt x="54" y="23"/>
                    <a:pt x="54" y="22"/>
                    <a:pt x="54" y="21"/>
                  </a:cubicBezTo>
                  <a:cubicBezTo>
                    <a:pt x="55" y="22"/>
                    <a:pt x="57" y="22"/>
                    <a:pt x="59" y="22"/>
                  </a:cubicBezTo>
                  <a:cubicBezTo>
                    <a:pt x="64" y="22"/>
                    <a:pt x="68" y="19"/>
                    <a:pt x="69" y="19"/>
                  </a:cubicBezTo>
                  <a:cubicBezTo>
                    <a:pt x="73" y="19"/>
                    <a:pt x="73" y="29"/>
                    <a:pt x="73" y="33"/>
                  </a:cubicBezTo>
                  <a:cubicBezTo>
                    <a:pt x="73" y="37"/>
                    <a:pt x="70" y="39"/>
                    <a:pt x="66" y="39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en-US"/>
            </a:p>
          </p:txBody>
        </p:sp>
      </p:grpSp>
      <p:sp>
        <p:nvSpPr>
          <p:cNvPr id="6" name="矩形 5"/>
          <p:cNvSpPr/>
          <p:nvPr/>
        </p:nvSpPr>
        <p:spPr>
          <a:xfrm>
            <a:off x="1480820" y="177800"/>
            <a:ext cx="11207750" cy="583565"/>
          </a:xfrm>
          <a:prstGeom prst="rect">
            <a:avLst/>
          </a:prstGeom>
        </p:spPr>
        <p:txBody>
          <a:bodyPr wrap="square">
            <a:spAutoFit/>
          </a:bodyPr>
          <a:p>
            <a:pPr lvl="0" algn="l"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rPr>
              <a:t>Transformer Encoder +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rPr>
              <a:t> Rnn+Attention Decoder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7" name="图片 6" descr="8807f25e7dcd7b0529a0f53acf51ed5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6425" y="908685"/>
            <a:ext cx="5064125" cy="5696585"/>
          </a:xfrm>
          <a:prstGeom prst="rect">
            <a:avLst/>
          </a:prstGeom>
        </p:spPr>
      </p:pic>
      <p:pic>
        <p:nvPicPr>
          <p:cNvPr id="2" name="图片 1" descr="截屏2021-01-03 下午6.12.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75" y="908685"/>
            <a:ext cx="5632450" cy="56965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组合 1023"/>
          <p:cNvGrpSpPr/>
          <p:nvPr/>
        </p:nvGrpSpPr>
        <p:grpSpPr>
          <a:xfrm flipH="1">
            <a:off x="1" y="0"/>
            <a:ext cx="12192000" cy="6858000"/>
            <a:chOff x="1" y="0"/>
            <a:chExt cx="12192000" cy="6858000"/>
          </a:xfrm>
        </p:grpSpPr>
        <p:pic>
          <p:nvPicPr>
            <p:cNvPr id="1026" name="Picture 2" descr="C:\Users\Administrator\Desktop\封面素材\ecc199e036bf9ad40e388595ebedbbca.jpg"/>
            <p:cNvPicPr>
              <a:picLocks noChangeAspect="1" noChangeArrowheads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70" r="16508"/>
            <a:stretch>
              <a:fillRect/>
            </a:stretch>
          </p:blipFill>
          <p:spPr bwMode="auto">
            <a:xfrm flipH="1">
              <a:off x="1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9200" y="2176799"/>
              <a:ext cx="927099" cy="12522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2" name="矩形 71"/>
          <p:cNvSpPr/>
          <p:nvPr/>
        </p:nvSpPr>
        <p:spPr>
          <a:xfrm>
            <a:off x="6776239" y="1111461"/>
            <a:ext cx="3215640" cy="31534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99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05</a:t>
            </a:r>
            <a:endParaRPr lang="zh-CN" altLang="en-US" sz="199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6303165" y="3923510"/>
            <a:ext cx="4161790" cy="76835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</a:t>
            </a:r>
            <a:r>
              <a:rPr lang="zh-CN" altLang="en-US" sz="44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ask </a:t>
            </a:r>
            <a:r>
              <a:rPr lang="en-US" altLang="zh-CN" sz="44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A</a:t>
            </a:r>
            <a:r>
              <a:rPr lang="zh-CN" altLang="en-US" sz="44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llocation</a:t>
            </a:r>
            <a:endParaRPr lang="zh-CN" altLang="en-US" sz="44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内容占位符 5"/>
          <p:cNvSpPr/>
          <p:nvPr>
            <p:ph idx="1"/>
          </p:nvPr>
        </p:nvSpPr>
        <p:spPr/>
        <p:txBody>
          <a:bodyPr/>
          <a:p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姚镔炜</a:t>
            </a:r>
            <a:endParaRPr lang="zh-CN" altLang="en-US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lvl="1"/>
            <a:r>
              <a:rPr lang="zh-CN" altLang="en-US" sz="28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模型设计&amp;&amp;编码</a:t>
            </a:r>
            <a:endParaRPr lang="zh-CN" altLang="en-US" sz="2800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尚晴宇</a:t>
            </a:r>
            <a:endParaRPr lang="zh-CN" altLang="en-US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lvl="1"/>
            <a:r>
              <a:rPr lang="zh-CN" altLang="en-US" sz="28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baseline分析</a:t>
            </a:r>
            <a:endParaRPr lang="zh-CN" altLang="en-US" sz="2800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lvl="1"/>
            <a:r>
              <a:rPr lang="zh-CN" altLang="en-US" sz="28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背景&amp;&amp;相关工作调研</a:t>
            </a:r>
            <a:endParaRPr lang="zh-CN" altLang="en-US" sz="2800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张懿雯</a:t>
            </a:r>
            <a:endParaRPr lang="zh-CN" altLang="en-US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lvl="1"/>
            <a:r>
              <a:rPr lang="zh-CN" altLang="en-US" sz="28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baseline调参</a:t>
            </a:r>
            <a:endParaRPr lang="zh-CN" altLang="en-US" sz="2800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lvl="1"/>
            <a:r>
              <a:rPr lang="zh-CN" altLang="en-US" sz="28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tensorboard作图</a:t>
            </a:r>
            <a:endParaRPr lang="zh-CN" altLang="en-US" sz="2800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lvl="1"/>
            <a:r>
              <a:rPr lang="zh-CN" altLang="en-US" sz="28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模型图绘制</a:t>
            </a:r>
            <a:endParaRPr lang="zh-CN" altLang="en-US" sz="2800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grpSp>
        <p:nvGrpSpPr>
          <p:cNvPr id="58" name="Group 85"/>
          <p:cNvGrpSpPr/>
          <p:nvPr/>
        </p:nvGrpSpPr>
        <p:grpSpPr>
          <a:xfrm>
            <a:off x="580949" y="509576"/>
            <a:ext cx="900000" cy="900000"/>
            <a:chOff x="6016409" y="1132752"/>
            <a:chExt cx="905504" cy="905504"/>
          </a:xfrm>
        </p:grpSpPr>
        <p:sp>
          <p:nvSpPr>
            <p:cNvPr id="59" name="Freeform 52"/>
            <p:cNvSpPr/>
            <p:nvPr/>
          </p:nvSpPr>
          <p:spPr>
            <a:xfrm>
              <a:off x="6016409" y="1132752"/>
              <a:ext cx="905504" cy="90550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3840" tIns="243840" rIns="243840" bIns="365760" numCol="1" spcCol="1270" anchor="ctr" anchorCtr="0">
              <a:noAutofit/>
            </a:bodyPr>
            <a:p>
              <a:pPr algn="ctr" defTabSz="118491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400">
                <a:latin typeface="FontAwesome" pitchFamily="2" charset="0"/>
              </a:endParaRPr>
            </a:p>
          </p:txBody>
        </p:sp>
        <p:sp>
          <p:nvSpPr>
            <p:cNvPr id="60" name="Freeform 135"/>
            <p:cNvSpPr>
              <a:spLocks noEditPoints="1"/>
            </p:cNvSpPr>
            <p:nvPr/>
          </p:nvSpPr>
          <p:spPr bwMode="auto">
            <a:xfrm>
              <a:off x="6256252" y="1386070"/>
              <a:ext cx="425819" cy="398868"/>
            </a:xfrm>
            <a:custGeom>
              <a:avLst/>
              <a:gdLst/>
              <a:ahLst/>
              <a:cxnLst>
                <a:cxn ang="0">
                  <a:pos x="13" y="39"/>
                </a:cxn>
                <a:cxn ang="0">
                  <a:pos x="8" y="39"/>
                </a:cxn>
                <a:cxn ang="0">
                  <a:pos x="0" y="33"/>
                </a:cxn>
                <a:cxn ang="0">
                  <a:pos x="5" y="19"/>
                </a:cxn>
                <a:cxn ang="0">
                  <a:pos x="15" y="22"/>
                </a:cxn>
                <a:cxn ang="0">
                  <a:pos x="20" y="21"/>
                </a:cxn>
                <a:cxn ang="0">
                  <a:pos x="20" y="24"/>
                </a:cxn>
                <a:cxn ang="0">
                  <a:pos x="23" y="34"/>
                </a:cxn>
                <a:cxn ang="0">
                  <a:pos x="13" y="39"/>
                </a:cxn>
                <a:cxn ang="0">
                  <a:pos x="15" y="19"/>
                </a:cxn>
                <a:cxn ang="0">
                  <a:pos x="5" y="9"/>
                </a:cxn>
                <a:cxn ang="0">
                  <a:pos x="15" y="0"/>
                </a:cxn>
                <a:cxn ang="0">
                  <a:pos x="25" y="9"/>
                </a:cxn>
                <a:cxn ang="0">
                  <a:pos x="15" y="19"/>
                </a:cxn>
                <a:cxn ang="0">
                  <a:pos x="53" y="68"/>
                </a:cxn>
                <a:cxn ang="0">
                  <a:pos x="20" y="68"/>
                </a:cxn>
                <a:cxn ang="0">
                  <a:pos x="10" y="58"/>
                </a:cxn>
                <a:cxn ang="0">
                  <a:pos x="23" y="36"/>
                </a:cxn>
                <a:cxn ang="0">
                  <a:pos x="37" y="41"/>
                </a:cxn>
                <a:cxn ang="0">
                  <a:pos x="50" y="36"/>
                </a:cxn>
                <a:cxn ang="0">
                  <a:pos x="64" y="58"/>
                </a:cxn>
                <a:cxn ang="0">
                  <a:pos x="53" y="68"/>
                </a:cxn>
                <a:cxn ang="0">
                  <a:pos x="37" y="39"/>
                </a:cxn>
                <a:cxn ang="0">
                  <a:pos x="22" y="24"/>
                </a:cxn>
                <a:cxn ang="0">
                  <a:pos x="37" y="9"/>
                </a:cxn>
                <a:cxn ang="0">
                  <a:pos x="51" y="24"/>
                </a:cxn>
                <a:cxn ang="0">
                  <a:pos x="37" y="39"/>
                </a:cxn>
                <a:cxn ang="0">
                  <a:pos x="59" y="19"/>
                </a:cxn>
                <a:cxn ang="0">
                  <a:pos x="49" y="9"/>
                </a:cxn>
                <a:cxn ang="0">
                  <a:pos x="59" y="0"/>
                </a:cxn>
                <a:cxn ang="0">
                  <a:pos x="68" y="9"/>
                </a:cxn>
                <a:cxn ang="0">
                  <a:pos x="59" y="19"/>
                </a:cxn>
                <a:cxn ang="0">
                  <a:pos x="66" y="39"/>
                </a:cxn>
                <a:cxn ang="0">
                  <a:pos x="61" y="39"/>
                </a:cxn>
                <a:cxn ang="0">
                  <a:pos x="51" y="34"/>
                </a:cxn>
                <a:cxn ang="0">
                  <a:pos x="54" y="24"/>
                </a:cxn>
                <a:cxn ang="0">
                  <a:pos x="54" y="21"/>
                </a:cxn>
                <a:cxn ang="0">
                  <a:pos x="59" y="22"/>
                </a:cxn>
                <a:cxn ang="0">
                  <a:pos x="69" y="19"/>
                </a:cxn>
                <a:cxn ang="0">
                  <a:pos x="73" y="33"/>
                </a:cxn>
                <a:cxn ang="0">
                  <a:pos x="66" y="39"/>
                </a:cxn>
              </a:cxnLst>
              <a:rect l="0" t="0" r="r" b="b"/>
              <a:pathLst>
                <a:path w="73" h="68">
                  <a:moveTo>
                    <a:pt x="13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7"/>
                    <a:pt x="0" y="33"/>
                  </a:cubicBezTo>
                  <a:cubicBezTo>
                    <a:pt x="0" y="29"/>
                    <a:pt x="0" y="19"/>
                    <a:pt x="5" y="19"/>
                  </a:cubicBezTo>
                  <a:cubicBezTo>
                    <a:pt x="6" y="19"/>
                    <a:pt x="10" y="22"/>
                    <a:pt x="15" y="22"/>
                  </a:cubicBezTo>
                  <a:cubicBezTo>
                    <a:pt x="17" y="22"/>
                    <a:pt x="18" y="22"/>
                    <a:pt x="20" y="21"/>
                  </a:cubicBezTo>
                  <a:cubicBezTo>
                    <a:pt x="20" y="22"/>
                    <a:pt x="20" y="23"/>
                    <a:pt x="20" y="24"/>
                  </a:cubicBezTo>
                  <a:cubicBezTo>
                    <a:pt x="20" y="27"/>
                    <a:pt x="21" y="31"/>
                    <a:pt x="23" y="34"/>
                  </a:cubicBezTo>
                  <a:cubicBezTo>
                    <a:pt x="19" y="34"/>
                    <a:pt x="15" y="36"/>
                    <a:pt x="13" y="39"/>
                  </a:cubicBezTo>
                  <a:close/>
                  <a:moveTo>
                    <a:pt x="15" y="19"/>
                  </a:moveTo>
                  <a:cubicBezTo>
                    <a:pt x="10" y="19"/>
                    <a:pt x="5" y="15"/>
                    <a:pt x="5" y="9"/>
                  </a:cubicBezTo>
                  <a:cubicBezTo>
                    <a:pt x="5" y="4"/>
                    <a:pt x="10" y="0"/>
                    <a:pt x="15" y="0"/>
                  </a:cubicBezTo>
                  <a:cubicBezTo>
                    <a:pt x="20" y="0"/>
                    <a:pt x="25" y="4"/>
                    <a:pt x="25" y="9"/>
                  </a:cubicBezTo>
                  <a:cubicBezTo>
                    <a:pt x="25" y="15"/>
                    <a:pt x="20" y="19"/>
                    <a:pt x="15" y="19"/>
                  </a:cubicBezTo>
                  <a:close/>
                  <a:moveTo>
                    <a:pt x="53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14" y="68"/>
                    <a:pt x="10" y="64"/>
                    <a:pt x="10" y="58"/>
                  </a:cubicBezTo>
                  <a:cubicBezTo>
                    <a:pt x="10" y="49"/>
                    <a:pt x="12" y="36"/>
                    <a:pt x="23" y="36"/>
                  </a:cubicBezTo>
                  <a:cubicBezTo>
                    <a:pt x="25" y="36"/>
                    <a:pt x="29" y="41"/>
                    <a:pt x="37" y="41"/>
                  </a:cubicBezTo>
                  <a:cubicBezTo>
                    <a:pt x="44" y="41"/>
                    <a:pt x="49" y="36"/>
                    <a:pt x="50" y="36"/>
                  </a:cubicBezTo>
                  <a:cubicBezTo>
                    <a:pt x="62" y="36"/>
                    <a:pt x="64" y="49"/>
                    <a:pt x="64" y="58"/>
                  </a:cubicBezTo>
                  <a:cubicBezTo>
                    <a:pt x="64" y="64"/>
                    <a:pt x="60" y="68"/>
                    <a:pt x="53" y="68"/>
                  </a:cubicBezTo>
                  <a:close/>
                  <a:moveTo>
                    <a:pt x="37" y="39"/>
                  </a:moveTo>
                  <a:cubicBezTo>
                    <a:pt x="29" y="39"/>
                    <a:pt x="22" y="32"/>
                    <a:pt x="22" y="24"/>
                  </a:cubicBezTo>
                  <a:cubicBezTo>
                    <a:pt x="22" y="16"/>
                    <a:pt x="29" y="9"/>
                    <a:pt x="37" y="9"/>
                  </a:cubicBezTo>
                  <a:cubicBezTo>
                    <a:pt x="45" y="9"/>
                    <a:pt x="51" y="16"/>
                    <a:pt x="51" y="24"/>
                  </a:cubicBezTo>
                  <a:cubicBezTo>
                    <a:pt x="51" y="32"/>
                    <a:pt x="45" y="39"/>
                    <a:pt x="37" y="39"/>
                  </a:cubicBezTo>
                  <a:close/>
                  <a:moveTo>
                    <a:pt x="59" y="19"/>
                  </a:moveTo>
                  <a:cubicBezTo>
                    <a:pt x="53" y="19"/>
                    <a:pt x="49" y="15"/>
                    <a:pt x="49" y="9"/>
                  </a:cubicBezTo>
                  <a:cubicBezTo>
                    <a:pt x="49" y="4"/>
                    <a:pt x="53" y="0"/>
                    <a:pt x="59" y="0"/>
                  </a:cubicBezTo>
                  <a:cubicBezTo>
                    <a:pt x="64" y="0"/>
                    <a:pt x="68" y="4"/>
                    <a:pt x="68" y="9"/>
                  </a:cubicBezTo>
                  <a:cubicBezTo>
                    <a:pt x="68" y="15"/>
                    <a:pt x="64" y="19"/>
                    <a:pt x="59" y="19"/>
                  </a:cubicBezTo>
                  <a:close/>
                  <a:moveTo>
                    <a:pt x="66" y="39"/>
                  </a:moveTo>
                  <a:cubicBezTo>
                    <a:pt x="61" y="39"/>
                    <a:pt x="61" y="39"/>
                    <a:pt x="61" y="39"/>
                  </a:cubicBezTo>
                  <a:cubicBezTo>
                    <a:pt x="58" y="36"/>
                    <a:pt x="55" y="34"/>
                    <a:pt x="51" y="34"/>
                  </a:cubicBezTo>
                  <a:cubicBezTo>
                    <a:pt x="53" y="31"/>
                    <a:pt x="54" y="27"/>
                    <a:pt x="54" y="24"/>
                  </a:cubicBezTo>
                  <a:cubicBezTo>
                    <a:pt x="54" y="23"/>
                    <a:pt x="54" y="22"/>
                    <a:pt x="54" y="21"/>
                  </a:cubicBezTo>
                  <a:cubicBezTo>
                    <a:pt x="55" y="22"/>
                    <a:pt x="57" y="22"/>
                    <a:pt x="59" y="22"/>
                  </a:cubicBezTo>
                  <a:cubicBezTo>
                    <a:pt x="64" y="22"/>
                    <a:pt x="68" y="19"/>
                    <a:pt x="69" y="19"/>
                  </a:cubicBezTo>
                  <a:cubicBezTo>
                    <a:pt x="73" y="19"/>
                    <a:pt x="73" y="29"/>
                    <a:pt x="73" y="33"/>
                  </a:cubicBezTo>
                  <a:cubicBezTo>
                    <a:pt x="73" y="37"/>
                    <a:pt x="70" y="39"/>
                    <a:pt x="66" y="39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en-US"/>
            </a:p>
          </p:txBody>
        </p:sp>
      </p:grpSp>
      <p:sp>
        <p:nvSpPr>
          <p:cNvPr id="4" name="矩形 3"/>
          <p:cNvSpPr/>
          <p:nvPr/>
        </p:nvSpPr>
        <p:spPr>
          <a:xfrm>
            <a:off x="1630491" y="667930"/>
            <a:ext cx="3085465" cy="583565"/>
          </a:xfrm>
          <a:prstGeom prst="rect">
            <a:avLst/>
          </a:prstGeom>
        </p:spPr>
        <p:txBody>
          <a:bodyPr wrap="none">
            <a:spAutoFit/>
          </a:bodyPr>
          <a:p>
            <a:pPr lvl="0" algn="l"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rPr>
              <a:t>Task Allocation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组合 1023"/>
          <p:cNvGrpSpPr/>
          <p:nvPr/>
        </p:nvGrpSpPr>
        <p:grpSpPr>
          <a:xfrm>
            <a:off x="1" y="0"/>
            <a:ext cx="12192000" cy="6858000"/>
            <a:chOff x="1" y="0"/>
            <a:chExt cx="12192000" cy="6858000"/>
          </a:xfrm>
        </p:grpSpPr>
        <p:pic>
          <p:nvPicPr>
            <p:cNvPr id="1026" name="Picture 2" descr="C:\Users\Administrator\Desktop\封面素材\ecc199e036bf9ad40e388595ebedbbca.jpg"/>
            <p:cNvPicPr>
              <a:picLocks noChangeAspect="1" noChangeArrowheads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20" r="16658"/>
            <a:stretch>
              <a:fillRect/>
            </a:stretch>
          </p:blipFill>
          <p:spPr bwMode="auto">
            <a:xfrm flipH="1">
              <a:off x="1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9200" y="2176799"/>
              <a:ext cx="927099" cy="12522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" name="矩形 3"/>
          <p:cNvSpPr/>
          <p:nvPr/>
        </p:nvSpPr>
        <p:spPr>
          <a:xfrm>
            <a:off x="2023223" y="3173289"/>
            <a:ext cx="3840480" cy="1198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7200" dirty="0" smtClean="0">
                <a:solidFill>
                  <a:schemeClr val="accent3">
                    <a:lumMod val="75000"/>
                  </a:schemeClr>
                </a:solidFill>
                <a:cs typeface="+mn-ea"/>
                <a:sym typeface="+mn-lt"/>
              </a:rPr>
              <a:t>谢谢观看</a:t>
            </a:r>
            <a:endParaRPr lang="zh-CN" altLang="en-US" sz="7200" dirty="0" smtClean="0">
              <a:solidFill>
                <a:schemeClr val="accent3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任意多边形: 形状 8"/>
          <p:cNvSpPr/>
          <p:nvPr/>
        </p:nvSpPr>
        <p:spPr>
          <a:xfrm>
            <a:off x="528371" y="2318740"/>
            <a:ext cx="3925590" cy="2906742"/>
          </a:xfrm>
          <a:custGeom>
            <a:avLst/>
            <a:gdLst>
              <a:gd name="connsiteX0" fmla="*/ 0 w 3526972"/>
              <a:gd name="connsiteY0" fmla="*/ 0 h 3526972"/>
              <a:gd name="connsiteX1" fmla="*/ 3526972 w 3526972"/>
              <a:gd name="connsiteY1" fmla="*/ 0 h 3526972"/>
              <a:gd name="connsiteX2" fmla="*/ 3526972 w 3526972"/>
              <a:gd name="connsiteY2" fmla="*/ 734786 h 3526972"/>
              <a:gd name="connsiteX3" fmla="*/ 2873828 w 3526972"/>
              <a:gd name="connsiteY3" fmla="*/ 734786 h 3526972"/>
              <a:gd name="connsiteX4" fmla="*/ 2873828 w 3526972"/>
              <a:gd name="connsiteY4" fmla="*/ 2792186 h 3526972"/>
              <a:gd name="connsiteX5" fmla="*/ 3526972 w 3526972"/>
              <a:gd name="connsiteY5" fmla="*/ 2792186 h 3526972"/>
              <a:gd name="connsiteX6" fmla="*/ 3526972 w 3526972"/>
              <a:gd name="connsiteY6" fmla="*/ 3526972 h 3526972"/>
              <a:gd name="connsiteX7" fmla="*/ 0 w 3526972"/>
              <a:gd name="connsiteY7" fmla="*/ 3526972 h 3526972"/>
              <a:gd name="connsiteX0-1" fmla="*/ 0 w 3526972"/>
              <a:gd name="connsiteY0-2" fmla="*/ 0 h 3526972"/>
              <a:gd name="connsiteX1-3" fmla="*/ 3526972 w 3526972"/>
              <a:gd name="connsiteY1-4" fmla="*/ 0 h 3526972"/>
              <a:gd name="connsiteX2-5" fmla="*/ 3526972 w 3526972"/>
              <a:gd name="connsiteY2-6" fmla="*/ 734786 h 3526972"/>
              <a:gd name="connsiteX3-7" fmla="*/ 2873828 w 3526972"/>
              <a:gd name="connsiteY3-8" fmla="*/ 734786 h 3526972"/>
              <a:gd name="connsiteX4-9" fmla="*/ 2873828 w 3526972"/>
              <a:gd name="connsiteY4-10" fmla="*/ 2792186 h 3526972"/>
              <a:gd name="connsiteX5-11" fmla="*/ 3526972 w 3526972"/>
              <a:gd name="connsiteY5-12" fmla="*/ 2792186 h 3526972"/>
              <a:gd name="connsiteX6-13" fmla="*/ 3526972 w 3526972"/>
              <a:gd name="connsiteY6-14" fmla="*/ 3526972 h 3526972"/>
              <a:gd name="connsiteX7-15" fmla="*/ 0 w 3526972"/>
              <a:gd name="connsiteY7-16" fmla="*/ 3526972 h 3526972"/>
              <a:gd name="connsiteX8" fmla="*/ 0 w 3526972"/>
              <a:gd name="connsiteY8" fmla="*/ 0 h 3526972"/>
              <a:gd name="connsiteX0-17" fmla="*/ 2873828 w 3526972"/>
              <a:gd name="connsiteY0-18" fmla="*/ 734786 h 3526972"/>
              <a:gd name="connsiteX1-19" fmla="*/ 2873828 w 3526972"/>
              <a:gd name="connsiteY1-20" fmla="*/ 2792186 h 3526972"/>
              <a:gd name="connsiteX2-21" fmla="*/ 3526972 w 3526972"/>
              <a:gd name="connsiteY2-22" fmla="*/ 2792186 h 3526972"/>
              <a:gd name="connsiteX3-23" fmla="*/ 3526972 w 3526972"/>
              <a:gd name="connsiteY3-24" fmla="*/ 3526972 h 3526972"/>
              <a:gd name="connsiteX4-25" fmla="*/ 0 w 3526972"/>
              <a:gd name="connsiteY4-26" fmla="*/ 3526972 h 3526972"/>
              <a:gd name="connsiteX5-27" fmla="*/ 0 w 3526972"/>
              <a:gd name="connsiteY5-28" fmla="*/ 0 h 3526972"/>
              <a:gd name="connsiteX6-29" fmla="*/ 3526972 w 3526972"/>
              <a:gd name="connsiteY6-30" fmla="*/ 0 h 3526972"/>
              <a:gd name="connsiteX7-31" fmla="*/ 3526972 w 3526972"/>
              <a:gd name="connsiteY7-32" fmla="*/ 734786 h 3526972"/>
              <a:gd name="connsiteX8-33" fmla="*/ 2965268 w 3526972"/>
              <a:gd name="connsiteY8-34" fmla="*/ 826226 h 3526972"/>
              <a:gd name="connsiteX0-35" fmla="*/ 2873828 w 3526972"/>
              <a:gd name="connsiteY0-36" fmla="*/ 2792186 h 3526972"/>
              <a:gd name="connsiteX1-37" fmla="*/ 3526972 w 3526972"/>
              <a:gd name="connsiteY1-38" fmla="*/ 2792186 h 3526972"/>
              <a:gd name="connsiteX2-39" fmla="*/ 3526972 w 3526972"/>
              <a:gd name="connsiteY2-40" fmla="*/ 3526972 h 3526972"/>
              <a:gd name="connsiteX3-41" fmla="*/ 0 w 3526972"/>
              <a:gd name="connsiteY3-42" fmla="*/ 3526972 h 3526972"/>
              <a:gd name="connsiteX4-43" fmla="*/ 0 w 3526972"/>
              <a:gd name="connsiteY4-44" fmla="*/ 0 h 3526972"/>
              <a:gd name="connsiteX5-45" fmla="*/ 3526972 w 3526972"/>
              <a:gd name="connsiteY5-46" fmla="*/ 0 h 3526972"/>
              <a:gd name="connsiteX6-47" fmla="*/ 3526972 w 3526972"/>
              <a:gd name="connsiteY6-48" fmla="*/ 734786 h 3526972"/>
              <a:gd name="connsiteX7-49" fmla="*/ 2965268 w 3526972"/>
              <a:gd name="connsiteY7-50" fmla="*/ 826226 h 3526972"/>
              <a:gd name="connsiteX0-51" fmla="*/ 3526972 w 3526972"/>
              <a:gd name="connsiteY0-52" fmla="*/ 2792186 h 3526972"/>
              <a:gd name="connsiteX1-53" fmla="*/ 3526972 w 3526972"/>
              <a:gd name="connsiteY1-54" fmla="*/ 3526972 h 3526972"/>
              <a:gd name="connsiteX2-55" fmla="*/ 0 w 3526972"/>
              <a:gd name="connsiteY2-56" fmla="*/ 3526972 h 3526972"/>
              <a:gd name="connsiteX3-57" fmla="*/ 0 w 3526972"/>
              <a:gd name="connsiteY3-58" fmla="*/ 0 h 3526972"/>
              <a:gd name="connsiteX4-59" fmla="*/ 3526972 w 3526972"/>
              <a:gd name="connsiteY4-60" fmla="*/ 0 h 3526972"/>
              <a:gd name="connsiteX5-61" fmla="*/ 3526972 w 3526972"/>
              <a:gd name="connsiteY5-62" fmla="*/ 734786 h 3526972"/>
              <a:gd name="connsiteX6-63" fmla="*/ 2965268 w 3526972"/>
              <a:gd name="connsiteY6-64" fmla="*/ 826226 h 3526972"/>
              <a:gd name="connsiteX0-65" fmla="*/ 3526972 w 3526972"/>
              <a:gd name="connsiteY0-66" fmla="*/ 2792186 h 3526972"/>
              <a:gd name="connsiteX1-67" fmla="*/ 3526972 w 3526972"/>
              <a:gd name="connsiteY1-68" fmla="*/ 3526972 h 3526972"/>
              <a:gd name="connsiteX2-69" fmla="*/ 0 w 3526972"/>
              <a:gd name="connsiteY2-70" fmla="*/ 3526972 h 3526972"/>
              <a:gd name="connsiteX3-71" fmla="*/ 0 w 3526972"/>
              <a:gd name="connsiteY3-72" fmla="*/ 0 h 3526972"/>
              <a:gd name="connsiteX4-73" fmla="*/ 3526972 w 3526972"/>
              <a:gd name="connsiteY4-74" fmla="*/ 0 h 3526972"/>
              <a:gd name="connsiteX5-75" fmla="*/ 3526972 w 3526972"/>
              <a:gd name="connsiteY5-76" fmla="*/ 734786 h 35269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3526972" h="3526972">
                <a:moveTo>
                  <a:pt x="3526972" y="2792186"/>
                </a:moveTo>
                <a:lnTo>
                  <a:pt x="3526972" y="3526972"/>
                </a:lnTo>
                <a:lnTo>
                  <a:pt x="0" y="3526972"/>
                </a:lnTo>
                <a:lnTo>
                  <a:pt x="0" y="0"/>
                </a:lnTo>
                <a:lnTo>
                  <a:pt x="3526972" y="0"/>
                </a:lnTo>
                <a:lnTo>
                  <a:pt x="3526972" y="734786"/>
                </a:lnTo>
              </a:path>
            </a:pathLst>
          </a:cu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组合 1023"/>
          <p:cNvGrpSpPr/>
          <p:nvPr/>
        </p:nvGrpSpPr>
        <p:grpSpPr>
          <a:xfrm flipH="1">
            <a:off x="1" y="0"/>
            <a:ext cx="12192000" cy="6858000"/>
            <a:chOff x="1" y="0"/>
            <a:chExt cx="12192000" cy="6858000"/>
          </a:xfrm>
        </p:grpSpPr>
        <p:pic>
          <p:nvPicPr>
            <p:cNvPr id="1026" name="Picture 2" descr="C:\Users\Administrator\Desktop\封面素材\ecc199e036bf9ad40e388595ebedbbca.jpg"/>
            <p:cNvPicPr>
              <a:picLocks noChangeAspect="1" noChangeArrowheads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70" r="16508"/>
            <a:stretch>
              <a:fillRect/>
            </a:stretch>
          </p:blipFill>
          <p:spPr bwMode="auto">
            <a:xfrm flipH="1">
              <a:off x="1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9200" y="2176799"/>
              <a:ext cx="927099" cy="12522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2" name="矩形 71"/>
          <p:cNvSpPr/>
          <p:nvPr/>
        </p:nvSpPr>
        <p:spPr>
          <a:xfrm>
            <a:off x="6877877" y="1111461"/>
            <a:ext cx="3012364" cy="31547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99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01</a:t>
            </a:r>
            <a:endParaRPr lang="zh-CN" altLang="en-US" sz="199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4217508" y="3936845"/>
            <a:ext cx="7875905" cy="76835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B</a:t>
            </a:r>
            <a:r>
              <a:rPr lang="zh-CN" altLang="en-US" sz="44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ackground </a:t>
            </a:r>
            <a:r>
              <a:rPr lang="en-US" altLang="zh-CN" sz="44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&amp;&amp; Related work</a:t>
            </a:r>
            <a:endParaRPr lang="en-US" altLang="zh-CN" sz="44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92331" y="4593270"/>
            <a:ext cx="5983457" cy="5067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内容占位符 5"/>
          <p:cNvSpPr/>
          <p:nvPr>
            <p:ph idx="1"/>
          </p:nvPr>
        </p:nvSpPr>
        <p:spPr>
          <a:xfrm>
            <a:off x="838200" y="1551305"/>
            <a:ext cx="10515600" cy="4351338"/>
          </a:xfrm>
        </p:spPr>
        <p:txBody>
          <a:bodyPr/>
          <a:p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Conversation model又称会话模型，在wiki百科中并未给出明确的定义，通常指用来模拟人类对话的机器学习模型。它作为NLP的重要内容，可以用来实现更加智能的聊天机器人</a:t>
            </a:r>
            <a:endParaRPr lang="zh-CN" altLang="en-US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0125" y="3044825"/>
            <a:ext cx="9740265" cy="33178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630491" y="667930"/>
            <a:ext cx="181102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rPr>
              <a:t>会话模型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8" name="Group 62"/>
          <p:cNvGrpSpPr/>
          <p:nvPr/>
        </p:nvGrpSpPr>
        <p:grpSpPr>
          <a:xfrm>
            <a:off x="568960" y="509905"/>
            <a:ext cx="900000" cy="900000"/>
            <a:chOff x="957321" y="1131575"/>
            <a:chExt cx="905504" cy="905504"/>
          </a:xfrm>
        </p:grpSpPr>
        <p:sp>
          <p:nvSpPr>
            <p:cNvPr id="11" name="Freeform 32"/>
            <p:cNvSpPr/>
            <p:nvPr/>
          </p:nvSpPr>
          <p:spPr>
            <a:xfrm>
              <a:off x="957321" y="1131575"/>
              <a:ext cx="905504" cy="90550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3840" tIns="243840" rIns="210677" bIns="210677" numCol="1" spcCol="1270" anchor="ctr" anchorCtr="0">
              <a:noAutofit/>
            </a:bodyPr>
            <a:p>
              <a:pPr algn="ctr" defTabSz="118491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>
                <a:latin typeface="FontAwesome" pitchFamily="2" charset="0"/>
              </a:endParaRPr>
            </a:p>
          </p:txBody>
        </p:sp>
        <p:sp>
          <p:nvSpPr>
            <p:cNvPr id="12" name="Freeform 116"/>
            <p:cNvSpPr>
              <a:spLocks noEditPoints="1"/>
            </p:cNvSpPr>
            <p:nvPr/>
          </p:nvSpPr>
          <p:spPr bwMode="auto">
            <a:xfrm>
              <a:off x="1190295" y="1407087"/>
              <a:ext cx="439557" cy="354481"/>
            </a:xfrm>
            <a:custGeom>
              <a:avLst/>
              <a:gdLst/>
              <a:ahLst/>
              <a:cxnLst>
                <a:cxn ang="0">
                  <a:pos x="55" y="27"/>
                </a:cxn>
                <a:cxn ang="0">
                  <a:pos x="54" y="27"/>
                </a:cxn>
                <a:cxn ang="0">
                  <a:pos x="54" y="27"/>
                </a:cxn>
                <a:cxn ang="0">
                  <a:pos x="53" y="27"/>
                </a:cxn>
                <a:cxn ang="0">
                  <a:pos x="28" y="6"/>
                </a:cxn>
                <a:cxn ang="0">
                  <a:pos x="4" y="27"/>
                </a:cxn>
                <a:cxn ang="0">
                  <a:pos x="3" y="27"/>
                </a:cxn>
                <a:cxn ang="0">
                  <a:pos x="2" y="27"/>
                </a:cxn>
                <a:cxn ang="0">
                  <a:pos x="0" y="24"/>
                </a:cxn>
                <a:cxn ang="0">
                  <a:pos x="0" y="23"/>
                </a:cxn>
                <a:cxn ang="0">
                  <a:pos x="26" y="1"/>
                </a:cxn>
                <a:cxn ang="0">
                  <a:pos x="31" y="1"/>
                </a:cxn>
                <a:cxn ang="0">
                  <a:pos x="40" y="8"/>
                </a:cxn>
                <a:cxn ang="0">
                  <a:pos x="40" y="1"/>
                </a:cxn>
                <a:cxn ang="0">
                  <a:pos x="41" y="0"/>
                </a:cxn>
                <a:cxn ang="0">
                  <a:pos x="48" y="0"/>
                </a:cxn>
                <a:cxn ang="0">
                  <a:pos x="49" y="1"/>
                </a:cxn>
                <a:cxn ang="0">
                  <a:pos x="49" y="16"/>
                </a:cxn>
                <a:cxn ang="0">
                  <a:pos x="57" y="23"/>
                </a:cxn>
                <a:cxn ang="0">
                  <a:pos x="57" y="24"/>
                </a:cxn>
                <a:cxn ang="0">
                  <a:pos x="55" y="27"/>
                </a:cxn>
                <a:cxn ang="0">
                  <a:pos x="49" y="44"/>
                </a:cxn>
                <a:cxn ang="0">
                  <a:pos x="47" y="46"/>
                </a:cxn>
                <a:cxn ang="0">
                  <a:pos x="33" y="46"/>
                </a:cxn>
                <a:cxn ang="0">
                  <a:pos x="33" y="32"/>
                </a:cxn>
                <a:cxn ang="0">
                  <a:pos x="24" y="32"/>
                </a:cxn>
                <a:cxn ang="0">
                  <a:pos x="24" y="46"/>
                </a:cxn>
                <a:cxn ang="0">
                  <a:pos x="10" y="46"/>
                </a:cxn>
                <a:cxn ang="0">
                  <a:pos x="8" y="44"/>
                </a:cxn>
                <a:cxn ang="0">
                  <a:pos x="8" y="27"/>
                </a:cxn>
                <a:cxn ang="0">
                  <a:pos x="8" y="26"/>
                </a:cxn>
                <a:cxn ang="0">
                  <a:pos x="28" y="9"/>
                </a:cxn>
                <a:cxn ang="0">
                  <a:pos x="49" y="26"/>
                </a:cxn>
                <a:cxn ang="0">
                  <a:pos x="49" y="27"/>
                </a:cxn>
                <a:cxn ang="0">
                  <a:pos x="49" y="44"/>
                </a:cxn>
              </a:cxnLst>
              <a:rect l="0" t="0" r="r" b="b"/>
              <a:pathLst>
                <a:path w="57" h="46">
                  <a:moveTo>
                    <a:pt x="55" y="27"/>
                  </a:moveTo>
                  <a:cubicBezTo>
                    <a:pt x="55" y="27"/>
                    <a:pt x="54" y="27"/>
                    <a:pt x="54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7"/>
                    <a:pt x="53" y="27"/>
                    <a:pt x="53" y="2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3" y="27"/>
                    <a:pt x="3" y="27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3"/>
                    <a:pt x="0" y="23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0"/>
                    <a:pt x="30" y="0"/>
                    <a:pt x="31" y="1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0"/>
                    <a:pt x="41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9" y="0"/>
                    <a:pt x="49" y="1"/>
                    <a:pt x="49" y="1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3"/>
                    <a:pt x="57" y="24"/>
                    <a:pt x="57" y="24"/>
                  </a:cubicBezTo>
                  <a:lnTo>
                    <a:pt x="55" y="27"/>
                  </a:lnTo>
                  <a:close/>
                  <a:moveTo>
                    <a:pt x="49" y="44"/>
                  </a:moveTo>
                  <a:cubicBezTo>
                    <a:pt x="49" y="45"/>
                    <a:pt x="48" y="46"/>
                    <a:pt x="47" y="4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6"/>
                    <a:pt x="8" y="45"/>
                    <a:pt x="8" y="44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6"/>
                    <a:pt x="8" y="26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7"/>
                    <a:pt x="49" y="27"/>
                  </a:cubicBezTo>
                  <a:lnTo>
                    <a:pt x="49" y="4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46150" y="1930400"/>
            <a:ext cx="10515600" cy="4351655"/>
          </a:xfrm>
        </p:spPr>
        <p:txBody>
          <a:bodyPr/>
          <a:p>
            <a:pPr algn="l"/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聊天机器人（Chatterbot）是经由对话或文字进行交谈的计算机程序。能够模拟人类对话，通过图灵测试。</a:t>
            </a:r>
            <a:endParaRPr lang="zh-CN" altLang="en-US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algn="l"/>
            <a:endParaRPr lang="zh-CN" altLang="en-US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algn="l"/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聊天机器人可用于实用的目的，如客户服务或资讯获取。从实现上看，有些聊天机器人会搭载自然语言处理系统，但大多简单的系统只会撷取输入中的关键字，再从数据库中找寻最合适的应答句。在本项目中，我们关注的是前者。</a:t>
            </a:r>
            <a:endParaRPr lang="zh-CN" altLang="en-US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grpSp>
        <p:nvGrpSpPr>
          <p:cNvPr id="58" name="Group 85"/>
          <p:cNvGrpSpPr/>
          <p:nvPr/>
        </p:nvGrpSpPr>
        <p:grpSpPr>
          <a:xfrm>
            <a:off x="580949" y="509576"/>
            <a:ext cx="900000" cy="900000"/>
            <a:chOff x="6016409" y="1132752"/>
            <a:chExt cx="905504" cy="905504"/>
          </a:xfrm>
        </p:grpSpPr>
        <p:sp>
          <p:nvSpPr>
            <p:cNvPr id="59" name="Freeform 52"/>
            <p:cNvSpPr/>
            <p:nvPr/>
          </p:nvSpPr>
          <p:spPr>
            <a:xfrm>
              <a:off x="6016409" y="1132752"/>
              <a:ext cx="905504" cy="90550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3840" tIns="243840" rIns="243840" bIns="365760" numCol="1" spcCol="1270" anchor="ctr" anchorCtr="0">
              <a:noAutofit/>
            </a:bodyPr>
            <a:p>
              <a:pPr algn="ctr" defTabSz="118491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400">
                <a:latin typeface="FontAwesome" pitchFamily="2" charset="0"/>
              </a:endParaRPr>
            </a:p>
          </p:txBody>
        </p:sp>
        <p:sp>
          <p:nvSpPr>
            <p:cNvPr id="60" name="Freeform 135"/>
            <p:cNvSpPr>
              <a:spLocks noEditPoints="1"/>
            </p:cNvSpPr>
            <p:nvPr/>
          </p:nvSpPr>
          <p:spPr bwMode="auto">
            <a:xfrm>
              <a:off x="6256252" y="1386070"/>
              <a:ext cx="425819" cy="398868"/>
            </a:xfrm>
            <a:custGeom>
              <a:avLst/>
              <a:gdLst/>
              <a:ahLst/>
              <a:cxnLst>
                <a:cxn ang="0">
                  <a:pos x="13" y="39"/>
                </a:cxn>
                <a:cxn ang="0">
                  <a:pos x="8" y="39"/>
                </a:cxn>
                <a:cxn ang="0">
                  <a:pos x="0" y="33"/>
                </a:cxn>
                <a:cxn ang="0">
                  <a:pos x="5" y="19"/>
                </a:cxn>
                <a:cxn ang="0">
                  <a:pos x="15" y="22"/>
                </a:cxn>
                <a:cxn ang="0">
                  <a:pos x="20" y="21"/>
                </a:cxn>
                <a:cxn ang="0">
                  <a:pos x="20" y="24"/>
                </a:cxn>
                <a:cxn ang="0">
                  <a:pos x="23" y="34"/>
                </a:cxn>
                <a:cxn ang="0">
                  <a:pos x="13" y="39"/>
                </a:cxn>
                <a:cxn ang="0">
                  <a:pos x="15" y="19"/>
                </a:cxn>
                <a:cxn ang="0">
                  <a:pos x="5" y="9"/>
                </a:cxn>
                <a:cxn ang="0">
                  <a:pos x="15" y="0"/>
                </a:cxn>
                <a:cxn ang="0">
                  <a:pos x="25" y="9"/>
                </a:cxn>
                <a:cxn ang="0">
                  <a:pos x="15" y="19"/>
                </a:cxn>
                <a:cxn ang="0">
                  <a:pos x="53" y="68"/>
                </a:cxn>
                <a:cxn ang="0">
                  <a:pos x="20" y="68"/>
                </a:cxn>
                <a:cxn ang="0">
                  <a:pos x="10" y="58"/>
                </a:cxn>
                <a:cxn ang="0">
                  <a:pos x="23" y="36"/>
                </a:cxn>
                <a:cxn ang="0">
                  <a:pos x="37" y="41"/>
                </a:cxn>
                <a:cxn ang="0">
                  <a:pos x="50" y="36"/>
                </a:cxn>
                <a:cxn ang="0">
                  <a:pos x="64" y="58"/>
                </a:cxn>
                <a:cxn ang="0">
                  <a:pos x="53" y="68"/>
                </a:cxn>
                <a:cxn ang="0">
                  <a:pos x="37" y="39"/>
                </a:cxn>
                <a:cxn ang="0">
                  <a:pos x="22" y="24"/>
                </a:cxn>
                <a:cxn ang="0">
                  <a:pos x="37" y="9"/>
                </a:cxn>
                <a:cxn ang="0">
                  <a:pos x="51" y="24"/>
                </a:cxn>
                <a:cxn ang="0">
                  <a:pos x="37" y="39"/>
                </a:cxn>
                <a:cxn ang="0">
                  <a:pos x="59" y="19"/>
                </a:cxn>
                <a:cxn ang="0">
                  <a:pos x="49" y="9"/>
                </a:cxn>
                <a:cxn ang="0">
                  <a:pos x="59" y="0"/>
                </a:cxn>
                <a:cxn ang="0">
                  <a:pos x="68" y="9"/>
                </a:cxn>
                <a:cxn ang="0">
                  <a:pos x="59" y="19"/>
                </a:cxn>
                <a:cxn ang="0">
                  <a:pos x="66" y="39"/>
                </a:cxn>
                <a:cxn ang="0">
                  <a:pos x="61" y="39"/>
                </a:cxn>
                <a:cxn ang="0">
                  <a:pos x="51" y="34"/>
                </a:cxn>
                <a:cxn ang="0">
                  <a:pos x="54" y="24"/>
                </a:cxn>
                <a:cxn ang="0">
                  <a:pos x="54" y="21"/>
                </a:cxn>
                <a:cxn ang="0">
                  <a:pos x="59" y="22"/>
                </a:cxn>
                <a:cxn ang="0">
                  <a:pos x="69" y="19"/>
                </a:cxn>
                <a:cxn ang="0">
                  <a:pos x="73" y="33"/>
                </a:cxn>
                <a:cxn ang="0">
                  <a:pos x="66" y="39"/>
                </a:cxn>
              </a:cxnLst>
              <a:rect l="0" t="0" r="r" b="b"/>
              <a:pathLst>
                <a:path w="73" h="68">
                  <a:moveTo>
                    <a:pt x="13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7"/>
                    <a:pt x="0" y="33"/>
                  </a:cubicBezTo>
                  <a:cubicBezTo>
                    <a:pt x="0" y="29"/>
                    <a:pt x="0" y="19"/>
                    <a:pt x="5" y="19"/>
                  </a:cubicBezTo>
                  <a:cubicBezTo>
                    <a:pt x="6" y="19"/>
                    <a:pt x="10" y="22"/>
                    <a:pt x="15" y="22"/>
                  </a:cubicBezTo>
                  <a:cubicBezTo>
                    <a:pt x="17" y="22"/>
                    <a:pt x="18" y="22"/>
                    <a:pt x="20" y="21"/>
                  </a:cubicBezTo>
                  <a:cubicBezTo>
                    <a:pt x="20" y="22"/>
                    <a:pt x="20" y="23"/>
                    <a:pt x="20" y="24"/>
                  </a:cubicBezTo>
                  <a:cubicBezTo>
                    <a:pt x="20" y="27"/>
                    <a:pt x="21" y="31"/>
                    <a:pt x="23" y="34"/>
                  </a:cubicBezTo>
                  <a:cubicBezTo>
                    <a:pt x="19" y="34"/>
                    <a:pt x="15" y="36"/>
                    <a:pt x="13" y="39"/>
                  </a:cubicBezTo>
                  <a:close/>
                  <a:moveTo>
                    <a:pt x="15" y="19"/>
                  </a:moveTo>
                  <a:cubicBezTo>
                    <a:pt x="10" y="19"/>
                    <a:pt x="5" y="15"/>
                    <a:pt x="5" y="9"/>
                  </a:cubicBezTo>
                  <a:cubicBezTo>
                    <a:pt x="5" y="4"/>
                    <a:pt x="10" y="0"/>
                    <a:pt x="15" y="0"/>
                  </a:cubicBezTo>
                  <a:cubicBezTo>
                    <a:pt x="20" y="0"/>
                    <a:pt x="25" y="4"/>
                    <a:pt x="25" y="9"/>
                  </a:cubicBezTo>
                  <a:cubicBezTo>
                    <a:pt x="25" y="15"/>
                    <a:pt x="20" y="19"/>
                    <a:pt x="15" y="19"/>
                  </a:cubicBezTo>
                  <a:close/>
                  <a:moveTo>
                    <a:pt x="53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14" y="68"/>
                    <a:pt x="10" y="64"/>
                    <a:pt x="10" y="58"/>
                  </a:cubicBezTo>
                  <a:cubicBezTo>
                    <a:pt x="10" y="49"/>
                    <a:pt x="12" y="36"/>
                    <a:pt x="23" y="36"/>
                  </a:cubicBezTo>
                  <a:cubicBezTo>
                    <a:pt x="25" y="36"/>
                    <a:pt x="29" y="41"/>
                    <a:pt x="37" y="41"/>
                  </a:cubicBezTo>
                  <a:cubicBezTo>
                    <a:pt x="44" y="41"/>
                    <a:pt x="49" y="36"/>
                    <a:pt x="50" y="36"/>
                  </a:cubicBezTo>
                  <a:cubicBezTo>
                    <a:pt x="62" y="36"/>
                    <a:pt x="64" y="49"/>
                    <a:pt x="64" y="58"/>
                  </a:cubicBezTo>
                  <a:cubicBezTo>
                    <a:pt x="64" y="64"/>
                    <a:pt x="60" y="68"/>
                    <a:pt x="53" y="68"/>
                  </a:cubicBezTo>
                  <a:close/>
                  <a:moveTo>
                    <a:pt x="37" y="39"/>
                  </a:moveTo>
                  <a:cubicBezTo>
                    <a:pt x="29" y="39"/>
                    <a:pt x="22" y="32"/>
                    <a:pt x="22" y="24"/>
                  </a:cubicBezTo>
                  <a:cubicBezTo>
                    <a:pt x="22" y="16"/>
                    <a:pt x="29" y="9"/>
                    <a:pt x="37" y="9"/>
                  </a:cubicBezTo>
                  <a:cubicBezTo>
                    <a:pt x="45" y="9"/>
                    <a:pt x="51" y="16"/>
                    <a:pt x="51" y="24"/>
                  </a:cubicBezTo>
                  <a:cubicBezTo>
                    <a:pt x="51" y="32"/>
                    <a:pt x="45" y="39"/>
                    <a:pt x="37" y="39"/>
                  </a:cubicBezTo>
                  <a:close/>
                  <a:moveTo>
                    <a:pt x="59" y="19"/>
                  </a:moveTo>
                  <a:cubicBezTo>
                    <a:pt x="53" y="19"/>
                    <a:pt x="49" y="15"/>
                    <a:pt x="49" y="9"/>
                  </a:cubicBezTo>
                  <a:cubicBezTo>
                    <a:pt x="49" y="4"/>
                    <a:pt x="53" y="0"/>
                    <a:pt x="59" y="0"/>
                  </a:cubicBezTo>
                  <a:cubicBezTo>
                    <a:pt x="64" y="0"/>
                    <a:pt x="68" y="4"/>
                    <a:pt x="68" y="9"/>
                  </a:cubicBezTo>
                  <a:cubicBezTo>
                    <a:pt x="68" y="15"/>
                    <a:pt x="64" y="19"/>
                    <a:pt x="59" y="19"/>
                  </a:cubicBezTo>
                  <a:close/>
                  <a:moveTo>
                    <a:pt x="66" y="39"/>
                  </a:moveTo>
                  <a:cubicBezTo>
                    <a:pt x="61" y="39"/>
                    <a:pt x="61" y="39"/>
                    <a:pt x="61" y="39"/>
                  </a:cubicBezTo>
                  <a:cubicBezTo>
                    <a:pt x="58" y="36"/>
                    <a:pt x="55" y="34"/>
                    <a:pt x="51" y="34"/>
                  </a:cubicBezTo>
                  <a:cubicBezTo>
                    <a:pt x="53" y="31"/>
                    <a:pt x="54" y="27"/>
                    <a:pt x="54" y="24"/>
                  </a:cubicBezTo>
                  <a:cubicBezTo>
                    <a:pt x="54" y="23"/>
                    <a:pt x="54" y="22"/>
                    <a:pt x="54" y="21"/>
                  </a:cubicBezTo>
                  <a:cubicBezTo>
                    <a:pt x="55" y="22"/>
                    <a:pt x="57" y="22"/>
                    <a:pt x="59" y="22"/>
                  </a:cubicBezTo>
                  <a:cubicBezTo>
                    <a:pt x="64" y="22"/>
                    <a:pt x="68" y="19"/>
                    <a:pt x="69" y="19"/>
                  </a:cubicBezTo>
                  <a:cubicBezTo>
                    <a:pt x="73" y="19"/>
                    <a:pt x="73" y="29"/>
                    <a:pt x="73" y="33"/>
                  </a:cubicBezTo>
                  <a:cubicBezTo>
                    <a:pt x="73" y="37"/>
                    <a:pt x="70" y="39"/>
                    <a:pt x="66" y="39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en-US"/>
            </a:p>
          </p:txBody>
        </p:sp>
      </p:grpSp>
      <p:sp>
        <p:nvSpPr>
          <p:cNvPr id="5" name="矩形 4"/>
          <p:cNvSpPr/>
          <p:nvPr/>
        </p:nvSpPr>
        <p:spPr>
          <a:xfrm>
            <a:off x="1630491" y="667930"/>
            <a:ext cx="2218055" cy="583565"/>
          </a:xfrm>
          <a:prstGeom prst="rect">
            <a:avLst/>
          </a:prstGeom>
        </p:spPr>
        <p:txBody>
          <a:bodyPr wrap="none">
            <a:spAutoFit/>
          </a:bodyPr>
          <a:p>
            <a:pPr lvl="0" algn="l"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rPr>
              <a:t>聊天机器人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截屏2021-01-01 下午10.08.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4415" y="2073275"/>
            <a:ext cx="5400000" cy="2712297"/>
          </a:xfrm>
          <a:prstGeom prst="rect">
            <a:avLst/>
          </a:prstGeom>
        </p:spPr>
      </p:pic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026160" y="1719580"/>
            <a:ext cx="4373245" cy="4351655"/>
          </a:xfrm>
        </p:spPr>
        <p:txBody>
          <a:bodyPr>
            <a:normAutofit/>
          </a:bodyPr>
          <a:p>
            <a:pPr marL="0" lvl="1" indent="0" algn="l" fontAlgn="auto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altLang="en-US" sz="28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一、基于人工模版</a:t>
            </a:r>
            <a:endParaRPr lang="zh-CN" altLang="en-US" sz="2800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228600" lvl="1" algn="l" fontAlgn="auto">
              <a:lnSpc>
                <a:spcPct val="90000"/>
              </a:lnSpc>
              <a:spcBef>
                <a:spcPts val="1000"/>
              </a:spcBef>
            </a:pPr>
            <a:r>
              <a:rPr lang="zh-CN" altLang="en-US" sz="28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方法：根据用户输入的句子，在模板库中找到匹配的问句模板，然后按照对应的应答模板生成答案。</a:t>
            </a:r>
            <a:endParaRPr lang="zh-CN" altLang="en-US" sz="2800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228600" lvl="1" algn="l" fontAlgn="auto">
              <a:lnSpc>
                <a:spcPct val="90000"/>
              </a:lnSpc>
              <a:spcBef>
                <a:spcPts val="1000"/>
              </a:spcBef>
            </a:pPr>
            <a:r>
              <a:rPr lang="zh-CN" altLang="en-US" sz="28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+mn-ea"/>
              </a:rPr>
              <a:t>优点：精确。</a:t>
            </a:r>
            <a:endParaRPr lang="zh-CN" altLang="en-US" sz="2800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228600" lvl="1" algn="l" fontAlgn="auto">
              <a:lnSpc>
                <a:spcPct val="90000"/>
              </a:lnSpc>
              <a:spcBef>
                <a:spcPts val="1000"/>
              </a:spcBef>
            </a:pPr>
            <a:r>
              <a:rPr lang="zh-CN" altLang="en-US" sz="28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缺点：需要大量的人力，并且缺乏灵活性，可扩展性差。</a:t>
            </a:r>
            <a:endParaRPr lang="zh-CN" altLang="en-US" sz="2800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0" lvl="1" algn="l">
              <a:lnSpc>
                <a:spcPct val="300000"/>
              </a:lnSpc>
              <a:buNone/>
            </a:pPr>
            <a:endParaRPr lang="zh-CN" altLang="en-US" sz="2800"/>
          </a:p>
        </p:txBody>
      </p:sp>
      <p:grpSp>
        <p:nvGrpSpPr>
          <p:cNvPr id="58" name="Group 85"/>
          <p:cNvGrpSpPr/>
          <p:nvPr/>
        </p:nvGrpSpPr>
        <p:grpSpPr>
          <a:xfrm>
            <a:off x="580949" y="509576"/>
            <a:ext cx="900000" cy="900000"/>
            <a:chOff x="6016409" y="1132752"/>
            <a:chExt cx="905504" cy="905504"/>
          </a:xfrm>
        </p:grpSpPr>
        <p:sp>
          <p:nvSpPr>
            <p:cNvPr id="59" name="Freeform 52"/>
            <p:cNvSpPr/>
            <p:nvPr/>
          </p:nvSpPr>
          <p:spPr>
            <a:xfrm>
              <a:off x="6016409" y="1132752"/>
              <a:ext cx="905504" cy="90550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3840" tIns="243840" rIns="243840" bIns="365760" numCol="1" spcCol="1270" anchor="ctr" anchorCtr="0">
              <a:noAutofit/>
            </a:bodyPr>
            <a:p>
              <a:pPr algn="ctr" defTabSz="118491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400">
                <a:latin typeface="FontAwesome" pitchFamily="2" charset="0"/>
              </a:endParaRPr>
            </a:p>
          </p:txBody>
        </p:sp>
        <p:sp>
          <p:nvSpPr>
            <p:cNvPr id="60" name="Freeform 135"/>
            <p:cNvSpPr>
              <a:spLocks noEditPoints="1"/>
            </p:cNvSpPr>
            <p:nvPr/>
          </p:nvSpPr>
          <p:spPr bwMode="auto">
            <a:xfrm>
              <a:off x="6256252" y="1386070"/>
              <a:ext cx="425819" cy="398868"/>
            </a:xfrm>
            <a:custGeom>
              <a:avLst/>
              <a:gdLst/>
              <a:ahLst/>
              <a:cxnLst>
                <a:cxn ang="0">
                  <a:pos x="13" y="39"/>
                </a:cxn>
                <a:cxn ang="0">
                  <a:pos x="8" y="39"/>
                </a:cxn>
                <a:cxn ang="0">
                  <a:pos x="0" y="33"/>
                </a:cxn>
                <a:cxn ang="0">
                  <a:pos x="5" y="19"/>
                </a:cxn>
                <a:cxn ang="0">
                  <a:pos x="15" y="22"/>
                </a:cxn>
                <a:cxn ang="0">
                  <a:pos x="20" y="21"/>
                </a:cxn>
                <a:cxn ang="0">
                  <a:pos x="20" y="24"/>
                </a:cxn>
                <a:cxn ang="0">
                  <a:pos x="23" y="34"/>
                </a:cxn>
                <a:cxn ang="0">
                  <a:pos x="13" y="39"/>
                </a:cxn>
                <a:cxn ang="0">
                  <a:pos x="15" y="19"/>
                </a:cxn>
                <a:cxn ang="0">
                  <a:pos x="5" y="9"/>
                </a:cxn>
                <a:cxn ang="0">
                  <a:pos x="15" y="0"/>
                </a:cxn>
                <a:cxn ang="0">
                  <a:pos x="25" y="9"/>
                </a:cxn>
                <a:cxn ang="0">
                  <a:pos x="15" y="19"/>
                </a:cxn>
                <a:cxn ang="0">
                  <a:pos x="53" y="68"/>
                </a:cxn>
                <a:cxn ang="0">
                  <a:pos x="20" y="68"/>
                </a:cxn>
                <a:cxn ang="0">
                  <a:pos x="10" y="58"/>
                </a:cxn>
                <a:cxn ang="0">
                  <a:pos x="23" y="36"/>
                </a:cxn>
                <a:cxn ang="0">
                  <a:pos x="37" y="41"/>
                </a:cxn>
                <a:cxn ang="0">
                  <a:pos x="50" y="36"/>
                </a:cxn>
                <a:cxn ang="0">
                  <a:pos x="64" y="58"/>
                </a:cxn>
                <a:cxn ang="0">
                  <a:pos x="53" y="68"/>
                </a:cxn>
                <a:cxn ang="0">
                  <a:pos x="37" y="39"/>
                </a:cxn>
                <a:cxn ang="0">
                  <a:pos x="22" y="24"/>
                </a:cxn>
                <a:cxn ang="0">
                  <a:pos x="37" y="9"/>
                </a:cxn>
                <a:cxn ang="0">
                  <a:pos x="51" y="24"/>
                </a:cxn>
                <a:cxn ang="0">
                  <a:pos x="37" y="39"/>
                </a:cxn>
                <a:cxn ang="0">
                  <a:pos x="59" y="19"/>
                </a:cxn>
                <a:cxn ang="0">
                  <a:pos x="49" y="9"/>
                </a:cxn>
                <a:cxn ang="0">
                  <a:pos x="59" y="0"/>
                </a:cxn>
                <a:cxn ang="0">
                  <a:pos x="68" y="9"/>
                </a:cxn>
                <a:cxn ang="0">
                  <a:pos x="59" y="19"/>
                </a:cxn>
                <a:cxn ang="0">
                  <a:pos x="66" y="39"/>
                </a:cxn>
                <a:cxn ang="0">
                  <a:pos x="61" y="39"/>
                </a:cxn>
                <a:cxn ang="0">
                  <a:pos x="51" y="34"/>
                </a:cxn>
                <a:cxn ang="0">
                  <a:pos x="54" y="24"/>
                </a:cxn>
                <a:cxn ang="0">
                  <a:pos x="54" y="21"/>
                </a:cxn>
                <a:cxn ang="0">
                  <a:pos x="59" y="22"/>
                </a:cxn>
                <a:cxn ang="0">
                  <a:pos x="69" y="19"/>
                </a:cxn>
                <a:cxn ang="0">
                  <a:pos x="73" y="33"/>
                </a:cxn>
                <a:cxn ang="0">
                  <a:pos x="66" y="39"/>
                </a:cxn>
              </a:cxnLst>
              <a:rect l="0" t="0" r="r" b="b"/>
              <a:pathLst>
                <a:path w="73" h="68">
                  <a:moveTo>
                    <a:pt x="13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7"/>
                    <a:pt x="0" y="33"/>
                  </a:cubicBezTo>
                  <a:cubicBezTo>
                    <a:pt x="0" y="29"/>
                    <a:pt x="0" y="19"/>
                    <a:pt x="5" y="19"/>
                  </a:cubicBezTo>
                  <a:cubicBezTo>
                    <a:pt x="6" y="19"/>
                    <a:pt x="10" y="22"/>
                    <a:pt x="15" y="22"/>
                  </a:cubicBezTo>
                  <a:cubicBezTo>
                    <a:pt x="17" y="22"/>
                    <a:pt x="18" y="22"/>
                    <a:pt x="20" y="21"/>
                  </a:cubicBezTo>
                  <a:cubicBezTo>
                    <a:pt x="20" y="22"/>
                    <a:pt x="20" y="23"/>
                    <a:pt x="20" y="24"/>
                  </a:cubicBezTo>
                  <a:cubicBezTo>
                    <a:pt x="20" y="27"/>
                    <a:pt x="21" y="31"/>
                    <a:pt x="23" y="34"/>
                  </a:cubicBezTo>
                  <a:cubicBezTo>
                    <a:pt x="19" y="34"/>
                    <a:pt x="15" y="36"/>
                    <a:pt x="13" y="39"/>
                  </a:cubicBezTo>
                  <a:close/>
                  <a:moveTo>
                    <a:pt x="15" y="19"/>
                  </a:moveTo>
                  <a:cubicBezTo>
                    <a:pt x="10" y="19"/>
                    <a:pt x="5" y="15"/>
                    <a:pt x="5" y="9"/>
                  </a:cubicBezTo>
                  <a:cubicBezTo>
                    <a:pt x="5" y="4"/>
                    <a:pt x="10" y="0"/>
                    <a:pt x="15" y="0"/>
                  </a:cubicBezTo>
                  <a:cubicBezTo>
                    <a:pt x="20" y="0"/>
                    <a:pt x="25" y="4"/>
                    <a:pt x="25" y="9"/>
                  </a:cubicBezTo>
                  <a:cubicBezTo>
                    <a:pt x="25" y="15"/>
                    <a:pt x="20" y="19"/>
                    <a:pt x="15" y="19"/>
                  </a:cubicBezTo>
                  <a:close/>
                  <a:moveTo>
                    <a:pt x="53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14" y="68"/>
                    <a:pt x="10" y="64"/>
                    <a:pt x="10" y="58"/>
                  </a:cubicBezTo>
                  <a:cubicBezTo>
                    <a:pt x="10" y="49"/>
                    <a:pt x="12" y="36"/>
                    <a:pt x="23" y="36"/>
                  </a:cubicBezTo>
                  <a:cubicBezTo>
                    <a:pt x="25" y="36"/>
                    <a:pt x="29" y="41"/>
                    <a:pt x="37" y="41"/>
                  </a:cubicBezTo>
                  <a:cubicBezTo>
                    <a:pt x="44" y="41"/>
                    <a:pt x="49" y="36"/>
                    <a:pt x="50" y="36"/>
                  </a:cubicBezTo>
                  <a:cubicBezTo>
                    <a:pt x="62" y="36"/>
                    <a:pt x="64" y="49"/>
                    <a:pt x="64" y="58"/>
                  </a:cubicBezTo>
                  <a:cubicBezTo>
                    <a:pt x="64" y="64"/>
                    <a:pt x="60" y="68"/>
                    <a:pt x="53" y="68"/>
                  </a:cubicBezTo>
                  <a:close/>
                  <a:moveTo>
                    <a:pt x="37" y="39"/>
                  </a:moveTo>
                  <a:cubicBezTo>
                    <a:pt x="29" y="39"/>
                    <a:pt x="22" y="32"/>
                    <a:pt x="22" y="24"/>
                  </a:cubicBezTo>
                  <a:cubicBezTo>
                    <a:pt x="22" y="16"/>
                    <a:pt x="29" y="9"/>
                    <a:pt x="37" y="9"/>
                  </a:cubicBezTo>
                  <a:cubicBezTo>
                    <a:pt x="45" y="9"/>
                    <a:pt x="51" y="16"/>
                    <a:pt x="51" y="24"/>
                  </a:cubicBezTo>
                  <a:cubicBezTo>
                    <a:pt x="51" y="32"/>
                    <a:pt x="45" y="39"/>
                    <a:pt x="37" y="39"/>
                  </a:cubicBezTo>
                  <a:close/>
                  <a:moveTo>
                    <a:pt x="59" y="19"/>
                  </a:moveTo>
                  <a:cubicBezTo>
                    <a:pt x="53" y="19"/>
                    <a:pt x="49" y="15"/>
                    <a:pt x="49" y="9"/>
                  </a:cubicBezTo>
                  <a:cubicBezTo>
                    <a:pt x="49" y="4"/>
                    <a:pt x="53" y="0"/>
                    <a:pt x="59" y="0"/>
                  </a:cubicBezTo>
                  <a:cubicBezTo>
                    <a:pt x="64" y="0"/>
                    <a:pt x="68" y="4"/>
                    <a:pt x="68" y="9"/>
                  </a:cubicBezTo>
                  <a:cubicBezTo>
                    <a:pt x="68" y="15"/>
                    <a:pt x="64" y="19"/>
                    <a:pt x="59" y="19"/>
                  </a:cubicBezTo>
                  <a:close/>
                  <a:moveTo>
                    <a:pt x="66" y="39"/>
                  </a:moveTo>
                  <a:cubicBezTo>
                    <a:pt x="61" y="39"/>
                    <a:pt x="61" y="39"/>
                    <a:pt x="61" y="39"/>
                  </a:cubicBezTo>
                  <a:cubicBezTo>
                    <a:pt x="58" y="36"/>
                    <a:pt x="55" y="34"/>
                    <a:pt x="51" y="34"/>
                  </a:cubicBezTo>
                  <a:cubicBezTo>
                    <a:pt x="53" y="31"/>
                    <a:pt x="54" y="27"/>
                    <a:pt x="54" y="24"/>
                  </a:cubicBezTo>
                  <a:cubicBezTo>
                    <a:pt x="54" y="23"/>
                    <a:pt x="54" y="22"/>
                    <a:pt x="54" y="21"/>
                  </a:cubicBezTo>
                  <a:cubicBezTo>
                    <a:pt x="55" y="22"/>
                    <a:pt x="57" y="22"/>
                    <a:pt x="59" y="22"/>
                  </a:cubicBezTo>
                  <a:cubicBezTo>
                    <a:pt x="64" y="22"/>
                    <a:pt x="68" y="19"/>
                    <a:pt x="69" y="19"/>
                  </a:cubicBezTo>
                  <a:cubicBezTo>
                    <a:pt x="73" y="19"/>
                    <a:pt x="73" y="29"/>
                    <a:pt x="73" y="33"/>
                  </a:cubicBezTo>
                  <a:cubicBezTo>
                    <a:pt x="73" y="37"/>
                    <a:pt x="70" y="39"/>
                    <a:pt x="66" y="39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en-US"/>
            </a:p>
          </p:txBody>
        </p:sp>
      </p:grpSp>
      <p:sp>
        <p:nvSpPr>
          <p:cNvPr id="5" name="矩形 4"/>
          <p:cNvSpPr/>
          <p:nvPr/>
        </p:nvSpPr>
        <p:spPr>
          <a:xfrm>
            <a:off x="1630491" y="667930"/>
            <a:ext cx="3439160" cy="583565"/>
          </a:xfrm>
          <a:prstGeom prst="rect">
            <a:avLst/>
          </a:prstGeom>
        </p:spPr>
        <p:txBody>
          <a:bodyPr wrap="none">
            <a:spAutoFit/>
          </a:bodyPr>
          <a:p>
            <a:pPr lvl="0" algn="l"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rPr>
              <a:t>聊天机器人的种类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截屏2021-01-01 下午10.10.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53760" y="572135"/>
            <a:ext cx="5400000" cy="5713515"/>
          </a:xfrm>
          <a:prstGeom prst="rect">
            <a:avLst/>
          </a:prstGeom>
        </p:spPr>
      </p:pic>
      <p:grpSp>
        <p:nvGrpSpPr>
          <p:cNvPr id="58" name="Group 85"/>
          <p:cNvGrpSpPr/>
          <p:nvPr/>
        </p:nvGrpSpPr>
        <p:grpSpPr>
          <a:xfrm>
            <a:off x="580949" y="509576"/>
            <a:ext cx="900000" cy="900000"/>
            <a:chOff x="6016409" y="1132752"/>
            <a:chExt cx="905504" cy="905504"/>
          </a:xfrm>
        </p:grpSpPr>
        <p:sp>
          <p:nvSpPr>
            <p:cNvPr id="59" name="Freeform 52"/>
            <p:cNvSpPr/>
            <p:nvPr/>
          </p:nvSpPr>
          <p:spPr>
            <a:xfrm>
              <a:off x="6016409" y="1132752"/>
              <a:ext cx="905504" cy="90550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3840" tIns="243840" rIns="243840" bIns="365760" numCol="1" spcCol="1270" anchor="ctr" anchorCtr="0">
              <a:noAutofit/>
            </a:bodyPr>
            <a:p>
              <a:pPr algn="ctr" defTabSz="118491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400">
                <a:latin typeface="FontAwesome" pitchFamily="2" charset="0"/>
              </a:endParaRPr>
            </a:p>
          </p:txBody>
        </p:sp>
        <p:sp>
          <p:nvSpPr>
            <p:cNvPr id="60" name="Freeform 135"/>
            <p:cNvSpPr>
              <a:spLocks noEditPoints="1"/>
            </p:cNvSpPr>
            <p:nvPr/>
          </p:nvSpPr>
          <p:spPr bwMode="auto">
            <a:xfrm>
              <a:off x="6256252" y="1386070"/>
              <a:ext cx="425819" cy="398868"/>
            </a:xfrm>
            <a:custGeom>
              <a:avLst/>
              <a:gdLst/>
              <a:ahLst/>
              <a:cxnLst>
                <a:cxn ang="0">
                  <a:pos x="13" y="39"/>
                </a:cxn>
                <a:cxn ang="0">
                  <a:pos x="8" y="39"/>
                </a:cxn>
                <a:cxn ang="0">
                  <a:pos x="0" y="33"/>
                </a:cxn>
                <a:cxn ang="0">
                  <a:pos x="5" y="19"/>
                </a:cxn>
                <a:cxn ang="0">
                  <a:pos x="15" y="22"/>
                </a:cxn>
                <a:cxn ang="0">
                  <a:pos x="20" y="21"/>
                </a:cxn>
                <a:cxn ang="0">
                  <a:pos x="20" y="24"/>
                </a:cxn>
                <a:cxn ang="0">
                  <a:pos x="23" y="34"/>
                </a:cxn>
                <a:cxn ang="0">
                  <a:pos x="13" y="39"/>
                </a:cxn>
                <a:cxn ang="0">
                  <a:pos x="15" y="19"/>
                </a:cxn>
                <a:cxn ang="0">
                  <a:pos x="5" y="9"/>
                </a:cxn>
                <a:cxn ang="0">
                  <a:pos x="15" y="0"/>
                </a:cxn>
                <a:cxn ang="0">
                  <a:pos x="25" y="9"/>
                </a:cxn>
                <a:cxn ang="0">
                  <a:pos x="15" y="19"/>
                </a:cxn>
                <a:cxn ang="0">
                  <a:pos x="53" y="68"/>
                </a:cxn>
                <a:cxn ang="0">
                  <a:pos x="20" y="68"/>
                </a:cxn>
                <a:cxn ang="0">
                  <a:pos x="10" y="58"/>
                </a:cxn>
                <a:cxn ang="0">
                  <a:pos x="23" y="36"/>
                </a:cxn>
                <a:cxn ang="0">
                  <a:pos x="37" y="41"/>
                </a:cxn>
                <a:cxn ang="0">
                  <a:pos x="50" y="36"/>
                </a:cxn>
                <a:cxn ang="0">
                  <a:pos x="64" y="58"/>
                </a:cxn>
                <a:cxn ang="0">
                  <a:pos x="53" y="68"/>
                </a:cxn>
                <a:cxn ang="0">
                  <a:pos x="37" y="39"/>
                </a:cxn>
                <a:cxn ang="0">
                  <a:pos x="22" y="24"/>
                </a:cxn>
                <a:cxn ang="0">
                  <a:pos x="37" y="9"/>
                </a:cxn>
                <a:cxn ang="0">
                  <a:pos x="51" y="24"/>
                </a:cxn>
                <a:cxn ang="0">
                  <a:pos x="37" y="39"/>
                </a:cxn>
                <a:cxn ang="0">
                  <a:pos x="59" y="19"/>
                </a:cxn>
                <a:cxn ang="0">
                  <a:pos x="49" y="9"/>
                </a:cxn>
                <a:cxn ang="0">
                  <a:pos x="59" y="0"/>
                </a:cxn>
                <a:cxn ang="0">
                  <a:pos x="68" y="9"/>
                </a:cxn>
                <a:cxn ang="0">
                  <a:pos x="59" y="19"/>
                </a:cxn>
                <a:cxn ang="0">
                  <a:pos x="66" y="39"/>
                </a:cxn>
                <a:cxn ang="0">
                  <a:pos x="61" y="39"/>
                </a:cxn>
                <a:cxn ang="0">
                  <a:pos x="51" y="34"/>
                </a:cxn>
                <a:cxn ang="0">
                  <a:pos x="54" y="24"/>
                </a:cxn>
                <a:cxn ang="0">
                  <a:pos x="54" y="21"/>
                </a:cxn>
                <a:cxn ang="0">
                  <a:pos x="59" y="22"/>
                </a:cxn>
                <a:cxn ang="0">
                  <a:pos x="69" y="19"/>
                </a:cxn>
                <a:cxn ang="0">
                  <a:pos x="73" y="33"/>
                </a:cxn>
                <a:cxn ang="0">
                  <a:pos x="66" y="39"/>
                </a:cxn>
              </a:cxnLst>
              <a:rect l="0" t="0" r="r" b="b"/>
              <a:pathLst>
                <a:path w="73" h="68">
                  <a:moveTo>
                    <a:pt x="13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7"/>
                    <a:pt x="0" y="33"/>
                  </a:cubicBezTo>
                  <a:cubicBezTo>
                    <a:pt x="0" y="29"/>
                    <a:pt x="0" y="19"/>
                    <a:pt x="5" y="19"/>
                  </a:cubicBezTo>
                  <a:cubicBezTo>
                    <a:pt x="6" y="19"/>
                    <a:pt x="10" y="22"/>
                    <a:pt x="15" y="22"/>
                  </a:cubicBezTo>
                  <a:cubicBezTo>
                    <a:pt x="17" y="22"/>
                    <a:pt x="18" y="22"/>
                    <a:pt x="20" y="21"/>
                  </a:cubicBezTo>
                  <a:cubicBezTo>
                    <a:pt x="20" y="22"/>
                    <a:pt x="20" y="23"/>
                    <a:pt x="20" y="24"/>
                  </a:cubicBezTo>
                  <a:cubicBezTo>
                    <a:pt x="20" y="27"/>
                    <a:pt x="21" y="31"/>
                    <a:pt x="23" y="34"/>
                  </a:cubicBezTo>
                  <a:cubicBezTo>
                    <a:pt x="19" y="34"/>
                    <a:pt x="15" y="36"/>
                    <a:pt x="13" y="39"/>
                  </a:cubicBezTo>
                  <a:close/>
                  <a:moveTo>
                    <a:pt x="15" y="19"/>
                  </a:moveTo>
                  <a:cubicBezTo>
                    <a:pt x="10" y="19"/>
                    <a:pt x="5" y="15"/>
                    <a:pt x="5" y="9"/>
                  </a:cubicBezTo>
                  <a:cubicBezTo>
                    <a:pt x="5" y="4"/>
                    <a:pt x="10" y="0"/>
                    <a:pt x="15" y="0"/>
                  </a:cubicBezTo>
                  <a:cubicBezTo>
                    <a:pt x="20" y="0"/>
                    <a:pt x="25" y="4"/>
                    <a:pt x="25" y="9"/>
                  </a:cubicBezTo>
                  <a:cubicBezTo>
                    <a:pt x="25" y="15"/>
                    <a:pt x="20" y="19"/>
                    <a:pt x="15" y="19"/>
                  </a:cubicBezTo>
                  <a:close/>
                  <a:moveTo>
                    <a:pt x="53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14" y="68"/>
                    <a:pt x="10" y="64"/>
                    <a:pt x="10" y="58"/>
                  </a:cubicBezTo>
                  <a:cubicBezTo>
                    <a:pt x="10" y="49"/>
                    <a:pt x="12" y="36"/>
                    <a:pt x="23" y="36"/>
                  </a:cubicBezTo>
                  <a:cubicBezTo>
                    <a:pt x="25" y="36"/>
                    <a:pt x="29" y="41"/>
                    <a:pt x="37" y="41"/>
                  </a:cubicBezTo>
                  <a:cubicBezTo>
                    <a:pt x="44" y="41"/>
                    <a:pt x="49" y="36"/>
                    <a:pt x="50" y="36"/>
                  </a:cubicBezTo>
                  <a:cubicBezTo>
                    <a:pt x="62" y="36"/>
                    <a:pt x="64" y="49"/>
                    <a:pt x="64" y="58"/>
                  </a:cubicBezTo>
                  <a:cubicBezTo>
                    <a:pt x="64" y="64"/>
                    <a:pt x="60" y="68"/>
                    <a:pt x="53" y="68"/>
                  </a:cubicBezTo>
                  <a:close/>
                  <a:moveTo>
                    <a:pt x="37" y="39"/>
                  </a:moveTo>
                  <a:cubicBezTo>
                    <a:pt x="29" y="39"/>
                    <a:pt x="22" y="32"/>
                    <a:pt x="22" y="24"/>
                  </a:cubicBezTo>
                  <a:cubicBezTo>
                    <a:pt x="22" y="16"/>
                    <a:pt x="29" y="9"/>
                    <a:pt x="37" y="9"/>
                  </a:cubicBezTo>
                  <a:cubicBezTo>
                    <a:pt x="45" y="9"/>
                    <a:pt x="51" y="16"/>
                    <a:pt x="51" y="24"/>
                  </a:cubicBezTo>
                  <a:cubicBezTo>
                    <a:pt x="51" y="32"/>
                    <a:pt x="45" y="39"/>
                    <a:pt x="37" y="39"/>
                  </a:cubicBezTo>
                  <a:close/>
                  <a:moveTo>
                    <a:pt x="59" y="19"/>
                  </a:moveTo>
                  <a:cubicBezTo>
                    <a:pt x="53" y="19"/>
                    <a:pt x="49" y="15"/>
                    <a:pt x="49" y="9"/>
                  </a:cubicBezTo>
                  <a:cubicBezTo>
                    <a:pt x="49" y="4"/>
                    <a:pt x="53" y="0"/>
                    <a:pt x="59" y="0"/>
                  </a:cubicBezTo>
                  <a:cubicBezTo>
                    <a:pt x="64" y="0"/>
                    <a:pt x="68" y="4"/>
                    <a:pt x="68" y="9"/>
                  </a:cubicBezTo>
                  <a:cubicBezTo>
                    <a:pt x="68" y="15"/>
                    <a:pt x="64" y="19"/>
                    <a:pt x="59" y="19"/>
                  </a:cubicBezTo>
                  <a:close/>
                  <a:moveTo>
                    <a:pt x="66" y="39"/>
                  </a:moveTo>
                  <a:cubicBezTo>
                    <a:pt x="61" y="39"/>
                    <a:pt x="61" y="39"/>
                    <a:pt x="61" y="39"/>
                  </a:cubicBezTo>
                  <a:cubicBezTo>
                    <a:pt x="58" y="36"/>
                    <a:pt x="55" y="34"/>
                    <a:pt x="51" y="34"/>
                  </a:cubicBezTo>
                  <a:cubicBezTo>
                    <a:pt x="53" y="31"/>
                    <a:pt x="54" y="27"/>
                    <a:pt x="54" y="24"/>
                  </a:cubicBezTo>
                  <a:cubicBezTo>
                    <a:pt x="54" y="23"/>
                    <a:pt x="54" y="22"/>
                    <a:pt x="54" y="21"/>
                  </a:cubicBezTo>
                  <a:cubicBezTo>
                    <a:pt x="55" y="22"/>
                    <a:pt x="57" y="22"/>
                    <a:pt x="59" y="22"/>
                  </a:cubicBezTo>
                  <a:cubicBezTo>
                    <a:pt x="64" y="22"/>
                    <a:pt x="68" y="19"/>
                    <a:pt x="69" y="19"/>
                  </a:cubicBezTo>
                  <a:cubicBezTo>
                    <a:pt x="73" y="19"/>
                    <a:pt x="73" y="29"/>
                    <a:pt x="73" y="33"/>
                  </a:cubicBezTo>
                  <a:cubicBezTo>
                    <a:pt x="73" y="37"/>
                    <a:pt x="70" y="39"/>
                    <a:pt x="66" y="39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en-US"/>
            </a:p>
          </p:txBody>
        </p:sp>
      </p:grpSp>
      <p:sp>
        <p:nvSpPr>
          <p:cNvPr id="4" name="矩形 3"/>
          <p:cNvSpPr/>
          <p:nvPr/>
        </p:nvSpPr>
        <p:spPr>
          <a:xfrm>
            <a:off x="1630491" y="667930"/>
            <a:ext cx="3439160" cy="583565"/>
          </a:xfrm>
          <a:prstGeom prst="rect">
            <a:avLst/>
          </a:prstGeom>
        </p:spPr>
        <p:txBody>
          <a:bodyPr wrap="none">
            <a:spAutoFit/>
          </a:bodyPr>
          <a:p>
            <a:pPr lvl="0" algn="l"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rPr>
              <a:t>聊天机器人的种类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内容占位符 8"/>
          <p:cNvSpPr>
            <a:spLocks noGrp="1"/>
          </p:cNvSpPr>
          <p:nvPr/>
        </p:nvSpPr>
        <p:spPr>
          <a:xfrm>
            <a:off x="999490" y="1571625"/>
            <a:ext cx="437324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l" fontAlgn="auto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altLang="en-US" sz="28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二、</a:t>
            </a:r>
            <a:r>
              <a:rPr lang="zh-CN" altLang="en-US" sz="28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+mn-ea"/>
              </a:rPr>
              <a:t>基于检索</a:t>
            </a:r>
            <a:endParaRPr lang="zh-CN" altLang="en-US" sz="2800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228600" lvl="1" algn="l" fontAlgn="auto">
              <a:lnSpc>
                <a:spcPct val="90000"/>
              </a:lnSpc>
              <a:spcBef>
                <a:spcPts val="1000"/>
              </a:spcBef>
            </a:pPr>
            <a:r>
              <a:rPr lang="zh-CN" altLang="en-US" sz="28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方法：</a:t>
            </a:r>
            <a:r>
              <a:rPr lang="zh-CN" altLang="en-US" sz="28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+mn-ea"/>
              </a:rPr>
              <a:t>根据用户输入的句子，在对话库中以搜索匹配的方式进行匹配。</a:t>
            </a:r>
            <a:endParaRPr lang="zh-CN" altLang="en-US" sz="2800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228600" lvl="1" algn="l" fontAlgn="auto">
              <a:lnSpc>
                <a:spcPct val="90000"/>
              </a:lnSpc>
              <a:spcBef>
                <a:spcPts val="1000"/>
              </a:spcBef>
            </a:pPr>
            <a:r>
              <a:rPr lang="zh-CN" altLang="en-US" sz="28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+mn-ea"/>
              </a:rPr>
              <a:t>优点：回答质量高，表达比较自然。</a:t>
            </a:r>
            <a:endParaRPr lang="zh-CN" altLang="en-US" sz="2800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228600" lvl="1" algn="l" fontAlgn="auto">
              <a:lnSpc>
                <a:spcPct val="90000"/>
              </a:lnSpc>
              <a:spcBef>
                <a:spcPts val="1000"/>
              </a:spcBef>
            </a:pPr>
            <a:r>
              <a:rPr lang="zh-CN" altLang="en-US" sz="28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缺点：</a:t>
            </a:r>
            <a:r>
              <a:rPr lang="zh-CN" altLang="en-US" sz="28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+mn-ea"/>
              </a:rPr>
              <a:t>对对话库的要求很高，并且需要足够大。</a:t>
            </a:r>
            <a:endParaRPr lang="zh-CN" altLang="en-US" sz="2800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0" lvl="1" algn="l">
              <a:lnSpc>
                <a:spcPct val="300000"/>
              </a:lnSpc>
              <a:buNone/>
            </a:pP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4" descr="截屏2021-01-01 下午10.12.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53760" y="764540"/>
            <a:ext cx="5400000" cy="5329233"/>
          </a:xfrm>
          <a:prstGeom prst="rect">
            <a:avLst/>
          </a:prstGeom>
        </p:spPr>
      </p:pic>
      <p:grpSp>
        <p:nvGrpSpPr>
          <p:cNvPr id="58" name="Group 85"/>
          <p:cNvGrpSpPr/>
          <p:nvPr/>
        </p:nvGrpSpPr>
        <p:grpSpPr>
          <a:xfrm>
            <a:off x="580949" y="509576"/>
            <a:ext cx="900000" cy="900000"/>
            <a:chOff x="6016409" y="1132752"/>
            <a:chExt cx="905504" cy="905504"/>
          </a:xfrm>
        </p:grpSpPr>
        <p:sp>
          <p:nvSpPr>
            <p:cNvPr id="59" name="Freeform 52"/>
            <p:cNvSpPr/>
            <p:nvPr/>
          </p:nvSpPr>
          <p:spPr>
            <a:xfrm>
              <a:off x="6016409" y="1132752"/>
              <a:ext cx="905504" cy="90550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3840" tIns="243840" rIns="243840" bIns="365760" numCol="1" spcCol="1270" anchor="ctr" anchorCtr="0">
              <a:noAutofit/>
            </a:bodyPr>
            <a:p>
              <a:pPr algn="ctr" defTabSz="118491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400">
                <a:latin typeface="FontAwesome" pitchFamily="2" charset="0"/>
              </a:endParaRPr>
            </a:p>
          </p:txBody>
        </p:sp>
        <p:sp>
          <p:nvSpPr>
            <p:cNvPr id="60" name="Freeform 135"/>
            <p:cNvSpPr>
              <a:spLocks noEditPoints="1"/>
            </p:cNvSpPr>
            <p:nvPr/>
          </p:nvSpPr>
          <p:spPr bwMode="auto">
            <a:xfrm>
              <a:off x="6256252" y="1386070"/>
              <a:ext cx="425819" cy="398868"/>
            </a:xfrm>
            <a:custGeom>
              <a:avLst/>
              <a:gdLst/>
              <a:ahLst/>
              <a:cxnLst>
                <a:cxn ang="0">
                  <a:pos x="13" y="39"/>
                </a:cxn>
                <a:cxn ang="0">
                  <a:pos x="8" y="39"/>
                </a:cxn>
                <a:cxn ang="0">
                  <a:pos x="0" y="33"/>
                </a:cxn>
                <a:cxn ang="0">
                  <a:pos x="5" y="19"/>
                </a:cxn>
                <a:cxn ang="0">
                  <a:pos x="15" y="22"/>
                </a:cxn>
                <a:cxn ang="0">
                  <a:pos x="20" y="21"/>
                </a:cxn>
                <a:cxn ang="0">
                  <a:pos x="20" y="24"/>
                </a:cxn>
                <a:cxn ang="0">
                  <a:pos x="23" y="34"/>
                </a:cxn>
                <a:cxn ang="0">
                  <a:pos x="13" y="39"/>
                </a:cxn>
                <a:cxn ang="0">
                  <a:pos x="15" y="19"/>
                </a:cxn>
                <a:cxn ang="0">
                  <a:pos x="5" y="9"/>
                </a:cxn>
                <a:cxn ang="0">
                  <a:pos x="15" y="0"/>
                </a:cxn>
                <a:cxn ang="0">
                  <a:pos x="25" y="9"/>
                </a:cxn>
                <a:cxn ang="0">
                  <a:pos x="15" y="19"/>
                </a:cxn>
                <a:cxn ang="0">
                  <a:pos x="53" y="68"/>
                </a:cxn>
                <a:cxn ang="0">
                  <a:pos x="20" y="68"/>
                </a:cxn>
                <a:cxn ang="0">
                  <a:pos x="10" y="58"/>
                </a:cxn>
                <a:cxn ang="0">
                  <a:pos x="23" y="36"/>
                </a:cxn>
                <a:cxn ang="0">
                  <a:pos x="37" y="41"/>
                </a:cxn>
                <a:cxn ang="0">
                  <a:pos x="50" y="36"/>
                </a:cxn>
                <a:cxn ang="0">
                  <a:pos x="64" y="58"/>
                </a:cxn>
                <a:cxn ang="0">
                  <a:pos x="53" y="68"/>
                </a:cxn>
                <a:cxn ang="0">
                  <a:pos x="37" y="39"/>
                </a:cxn>
                <a:cxn ang="0">
                  <a:pos x="22" y="24"/>
                </a:cxn>
                <a:cxn ang="0">
                  <a:pos x="37" y="9"/>
                </a:cxn>
                <a:cxn ang="0">
                  <a:pos x="51" y="24"/>
                </a:cxn>
                <a:cxn ang="0">
                  <a:pos x="37" y="39"/>
                </a:cxn>
                <a:cxn ang="0">
                  <a:pos x="59" y="19"/>
                </a:cxn>
                <a:cxn ang="0">
                  <a:pos x="49" y="9"/>
                </a:cxn>
                <a:cxn ang="0">
                  <a:pos x="59" y="0"/>
                </a:cxn>
                <a:cxn ang="0">
                  <a:pos x="68" y="9"/>
                </a:cxn>
                <a:cxn ang="0">
                  <a:pos x="59" y="19"/>
                </a:cxn>
                <a:cxn ang="0">
                  <a:pos x="66" y="39"/>
                </a:cxn>
                <a:cxn ang="0">
                  <a:pos x="61" y="39"/>
                </a:cxn>
                <a:cxn ang="0">
                  <a:pos x="51" y="34"/>
                </a:cxn>
                <a:cxn ang="0">
                  <a:pos x="54" y="24"/>
                </a:cxn>
                <a:cxn ang="0">
                  <a:pos x="54" y="21"/>
                </a:cxn>
                <a:cxn ang="0">
                  <a:pos x="59" y="22"/>
                </a:cxn>
                <a:cxn ang="0">
                  <a:pos x="69" y="19"/>
                </a:cxn>
                <a:cxn ang="0">
                  <a:pos x="73" y="33"/>
                </a:cxn>
                <a:cxn ang="0">
                  <a:pos x="66" y="39"/>
                </a:cxn>
              </a:cxnLst>
              <a:rect l="0" t="0" r="r" b="b"/>
              <a:pathLst>
                <a:path w="73" h="68">
                  <a:moveTo>
                    <a:pt x="13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7"/>
                    <a:pt x="0" y="33"/>
                  </a:cubicBezTo>
                  <a:cubicBezTo>
                    <a:pt x="0" y="29"/>
                    <a:pt x="0" y="19"/>
                    <a:pt x="5" y="19"/>
                  </a:cubicBezTo>
                  <a:cubicBezTo>
                    <a:pt x="6" y="19"/>
                    <a:pt x="10" y="22"/>
                    <a:pt x="15" y="22"/>
                  </a:cubicBezTo>
                  <a:cubicBezTo>
                    <a:pt x="17" y="22"/>
                    <a:pt x="18" y="22"/>
                    <a:pt x="20" y="21"/>
                  </a:cubicBezTo>
                  <a:cubicBezTo>
                    <a:pt x="20" y="22"/>
                    <a:pt x="20" y="23"/>
                    <a:pt x="20" y="24"/>
                  </a:cubicBezTo>
                  <a:cubicBezTo>
                    <a:pt x="20" y="27"/>
                    <a:pt x="21" y="31"/>
                    <a:pt x="23" y="34"/>
                  </a:cubicBezTo>
                  <a:cubicBezTo>
                    <a:pt x="19" y="34"/>
                    <a:pt x="15" y="36"/>
                    <a:pt x="13" y="39"/>
                  </a:cubicBezTo>
                  <a:close/>
                  <a:moveTo>
                    <a:pt x="15" y="19"/>
                  </a:moveTo>
                  <a:cubicBezTo>
                    <a:pt x="10" y="19"/>
                    <a:pt x="5" y="15"/>
                    <a:pt x="5" y="9"/>
                  </a:cubicBezTo>
                  <a:cubicBezTo>
                    <a:pt x="5" y="4"/>
                    <a:pt x="10" y="0"/>
                    <a:pt x="15" y="0"/>
                  </a:cubicBezTo>
                  <a:cubicBezTo>
                    <a:pt x="20" y="0"/>
                    <a:pt x="25" y="4"/>
                    <a:pt x="25" y="9"/>
                  </a:cubicBezTo>
                  <a:cubicBezTo>
                    <a:pt x="25" y="15"/>
                    <a:pt x="20" y="19"/>
                    <a:pt x="15" y="19"/>
                  </a:cubicBezTo>
                  <a:close/>
                  <a:moveTo>
                    <a:pt x="53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14" y="68"/>
                    <a:pt x="10" y="64"/>
                    <a:pt x="10" y="58"/>
                  </a:cubicBezTo>
                  <a:cubicBezTo>
                    <a:pt x="10" y="49"/>
                    <a:pt x="12" y="36"/>
                    <a:pt x="23" y="36"/>
                  </a:cubicBezTo>
                  <a:cubicBezTo>
                    <a:pt x="25" y="36"/>
                    <a:pt x="29" y="41"/>
                    <a:pt x="37" y="41"/>
                  </a:cubicBezTo>
                  <a:cubicBezTo>
                    <a:pt x="44" y="41"/>
                    <a:pt x="49" y="36"/>
                    <a:pt x="50" y="36"/>
                  </a:cubicBezTo>
                  <a:cubicBezTo>
                    <a:pt x="62" y="36"/>
                    <a:pt x="64" y="49"/>
                    <a:pt x="64" y="58"/>
                  </a:cubicBezTo>
                  <a:cubicBezTo>
                    <a:pt x="64" y="64"/>
                    <a:pt x="60" y="68"/>
                    <a:pt x="53" y="68"/>
                  </a:cubicBezTo>
                  <a:close/>
                  <a:moveTo>
                    <a:pt x="37" y="39"/>
                  </a:moveTo>
                  <a:cubicBezTo>
                    <a:pt x="29" y="39"/>
                    <a:pt x="22" y="32"/>
                    <a:pt x="22" y="24"/>
                  </a:cubicBezTo>
                  <a:cubicBezTo>
                    <a:pt x="22" y="16"/>
                    <a:pt x="29" y="9"/>
                    <a:pt x="37" y="9"/>
                  </a:cubicBezTo>
                  <a:cubicBezTo>
                    <a:pt x="45" y="9"/>
                    <a:pt x="51" y="16"/>
                    <a:pt x="51" y="24"/>
                  </a:cubicBezTo>
                  <a:cubicBezTo>
                    <a:pt x="51" y="32"/>
                    <a:pt x="45" y="39"/>
                    <a:pt x="37" y="39"/>
                  </a:cubicBezTo>
                  <a:close/>
                  <a:moveTo>
                    <a:pt x="59" y="19"/>
                  </a:moveTo>
                  <a:cubicBezTo>
                    <a:pt x="53" y="19"/>
                    <a:pt x="49" y="15"/>
                    <a:pt x="49" y="9"/>
                  </a:cubicBezTo>
                  <a:cubicBezTo>
                    <a:pt x="49" y="4"/>
                    <a:pt x="53" y="0"/>
                    <a:pt x="59" y="0"/>
                  </a:cubicBezTo>
                  <a:cubicBezTo>
                    <a:pt x="64" y="0"/>
                    <a:pt x="68" y="4"/>
                    <a:pt x="68" y="9"/>
                  </a:cubicBezTo>
                  <a:cubicBezTo>
                    <a:pt x="68" y="15"/>
                    <a:pt x="64" y="19"/>
                    <a:pt x="59" y="19"/>
                  </a:cubicBezTo>
                  <a:close/>
                  <a:moveTo>
                    <a:pt x="66" y="39"/>
                  </a:moveTo>
                  <a:cubicBezTo>
                    <a:pt x="61" y="39"/>
                    <a:pt x="61" y="39"/>
                    <a:pt x="61" y="39"/>
                  </a:cubicBezTo>
                  <a:cubicBezTo>
                    <a:pt x="58" y="36"/>
                    <a:pt x="55" y="34"/>
                    <a:pt x="51" y="34"/>
                  </a:cubicBezTo>
                  <a:cubicBezTo>
                    <a:pt x="53" y="31"/>
                    <a:pt x="54" y="27"/>
                    <a:pt x="54" y="24"/>
                  </a:cubicBezTo>
                  <a:cubicBezTo>
                    <a:pt x="54" y="23"/>
                    <a:pt x="54" y="22"/>
                    <a:pt x="54" y="21"/>
                  </a:cubicBezTo>
                  <a:cubicBezTo>
                    <a:pt x="55" y="22"/>
                    <a:pt x="57" y="22"/>
                    <a:pt x="59" y="22"/>
                  </a:cubicBezTo>
                  <a:cubicBezTo>
                    <a:pt x="64" y="22"/>
                    <a:pt x="68" y="19"/>
                    <a:pt x="69" y="19"/>
                  </a:cubicBezTo>
                  <a:cubicBezTo>
                    <a:pt x="73" y="19"/>
                    <a:pt x="73" y="29"/>
                    <a:pt x="73" y="33"/>
                  </a:cubicBezTo>
                  <a:cubicBezTo>
                    <a:pt x="73" y="37"/>
                    <a:pt x="70" y="39"/>
                    <a:pt x="66" y="39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1630491" y="667930"/>
            <a:ext cx="3439160" cy="583565"/>
          </a:xfrm>
          <a:prstGeom prst="rect">
            <a:avLst/>
          </a:prstGeom>
        </p:spPr>
        <p:txBody>
          <a:bodyPr wrap="none">
            <a:spAutoFit/>
          </a:bodyPr>
          <a:p>
            <a:pPr lvl="0" algn="l"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rPr>
              <a:t>聊天机器人的种类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内容占位符 8"/>
          <p:cNvSpPr>
            <a:spLocks noGrp="1"/>
          </p:cNvSpPr>
          <p:nvPr/>
        </p:nvSpPr>
        <p:spPr>
          <a:xfrm>
            <a:off x="819150" y="1544955"/>
            <a:ext cx="4373245" cy="435165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l" fontAlgn="auto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altLang="en-US" sz="28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+mn-ea"/>
              </a:rPr>
              <a:t>三、基于深度学习</a:t>
            </a:r>
            <a:endParaRPr lang="zh-CN" altLang="en-US" sz="2800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228600" lvl="1" algn="l" fontAlgn="auto">
              <a:lnSpc>
                <a:spcPct val="90000"/>
              </a:lnSpc>
              <a:spcBef>
                <a:spcPts val="1000"/>
              </a:spcBef>
            </a:pPr>
            <a:r>
              <a:rPr lang="zh-CN" altLang="en-US" sz="28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方法：</a:t>
            </a:r>
            <a:r>
              <a:rPr lang="zh-CN" altLang="en-US" sz="28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+mn-ea"/>
              </a:rPr>
              <a:t>根据用户输入，利用模型逐词或逐字生成答案，然后将答案回复给用户。</a:t>
            </a:r>
            <a:endParaRPr lang="zh-CN" altLang="en-US" sz="2800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228600" lvl="1" algn="l" fontAlgn="auto">
              <a:lnSpc>
                <a:spcPct val="90000"/>
              </a:lnSpc>
              <a:spcBef>
                <a:spcPts val="1000"/>
              </a:spcBef>
            </a:pPr>
            <a:r>
              <a:rPr lang="zh-CN" altLang="en-US" sz="28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+mn-ea"/>
              </a:rPr>
              <a:t>优点：思路简单，可扩展，能够更好地理解上下文。</a:t>
            </a:r>
            <a:endParaRPr lang="zh-CN" altLang="en-US" sz="2800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228600" lvl="1" algn="l" fontAlgn="auto">
              <a:lnSpc>
                <a:spcPct val="90000"/>
              </a:lnSpc>
              <a:spcBef>
                <a:spcPts val="1000"/>
              </a:spcBef>
            </a:pPr>
            <a:r>
              <a:rPr lang="zh-CN" altLang="en-US" sz="28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缺点：</a:t>
            </a:r>
            <a:r>
              <a:rPr lang="zh-CN" altLang="en-US" sz="2800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+mn-ea"/>
              </a:rPr>
              <a:t>模型很难训练，回复时经常存在一些语法错误。</a:t>
            </a:r>
            <a:endParaRPr lang="zh-CN" altLang="en-US" sz="2800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marL="0" lvl="1" algn="l">
              <a:lnSpc>
                <a:spcPct val="300000"/>
              </a:lnSpc>
              <a:buNone/>
            </a:pP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51610"/>
            <a:ext cx="4747895" cy="4351655"/>
          </a:xfrm>
        </p:spPr>
        <p:txBody>
          <a:bodyPr/>
          <a:p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深度学习发展强势</a:t>
            </a:r>
            <a:endParaRPr lang="zh-CN" altLang="en-US"/>
          </a:p>
          <a:p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而目前检索方法使用较多</a:t>
            </a:r>
            <a:endParaRPr lang="zh-CN" altLang="en-US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pic>
        <p:nvPicPr>
          <p:cNvPr id="7" name="内容占位符 6" descr="v2-841c92634d68fd05a18a511ed3572bfd_1440w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38200" y="3138170"/>
            <a:ext cx="4747895" cy="3076575"/>
          </a:xfrm>
          <a:prstGeom prst="rect">
            <a:avLst/>
          </a:prstGeom>
        </p:spPr>
      </p:pic>
      <p:pic>
        <p:nvPicPr>
          <p:cNvPr id="5" name="图片 4" descr="v2-7a8a30654fd615a37db179e851698b24_1440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760" y="1891030"/>
            <a:ext cx="4765040" cy="4323715"/>
          </a:xfrm>
          <a:prstGeom prst="rect">
            <a:avLst/>
          </a:prstGeom>
        </p:spPr>
      </p:pic>
      <p:grpSp>
        <p:nvGrpSpPr>
          <p:cNvPr id="49" name="Group 68"/>
          <p:cNvGrpSpPr/>
          <p:nvPr/>
        </p:nvGrpSpPr>
        <p:grpSpPr>
          <a:xfrm>
            <a:off x="575628" y="509576"/>
            <a:ext cx="900000" cy="900000"/>
            <a:chOff x="3486865" y="1132752"/>
            <a:chExt cx="905504" cy="905504"/>
          </a:xfrm>
        </p:grpSpPr>
        <p:sp>
          <p:nvSpPr>
            <p:cNvPr id="50" name="Freeform 35"/>
            <p:cNvSpPr/>
            <p:nvPr/>
          </p:nvSpPr>
          <p:spPr>
            <a:xfrm>
              <a:off x="3486865" y="1132752"/>
              <a:ext cx="905504" cy="90550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3840" tIns="243840" rIns="243840" bIns="210677" numCol="1" spcCol="1270" anchor="ctr" anchorCtr="0">
              <a:noAutofit/>
            </a:bodyPr>
            <a:p>
              <a:pPr algn="ctr" defTabSz="118491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600">
                <a:latin typeface="FontAwesome" pitchFamily="2" charset="0"/>
              </a:endParaRPr>
            </a:p>
          </p:txBody>
        </p:sp>
        <p:sp>
          <p:nvSpPr>
            <p:cNvPr id="51" name="Freeform 15"/>
            <p:cNvSpPr>
              <a:spLocks noEditPoints="1"/>
            </p:cNvSpPr>
            <p:nvPr/>
          </p:nvSpPr>
          <p:spPr bwMode="auto">
            <a:xfrm>
              <a:off x="3721031" y="1421565"/>
              <a:ext cx="437172" cy="327879"/>
            </a:xfrm>
            <a:custGeom>
              <a:avLst/>
              <a:gdLst/>
              <a:ahLst/>
              <a:cxnLst>
                <a:cxn ang="0">
                  <a:pos x="168" y="126"/>
                </a:cxn>
                <a:cxn ang="0">
                  <a:pos x="0" y="126"/>
                </a:cxn>
                <a:cxn ang="0">
                  <a:pos x="0" y="0"/>
                </a:cxn>
                <a:cxn ang="0">
                  <a:pos x="10" y="0"/>
                </a:cxn>
                <a:cxn ang="0">
                  <a:pos x="10" y="115"/>
                </a:cxn>
                <a:cxn ang="0">
                  <a:pos x="168" y="115"/>
                </a:cxn>
                <a:cxn ang="0">
                  <a:pos x="168" y="126"/>
                </a:cxn>
                <a:cxn ang="0">
                  <a:pos x="54" y="104"/>
                </a:cxn>
                <a:cxn ang="0">
                  <a:pos x="32" y="104"/>
                </a:cxn>
                <a:cxn ang="0">
                  <a:pos x="32" y="63"/>
                </a:cxn>
                <a:cxn ang="0">
                  <a:pos x="54" y="63"/>
                </a:cxn>
                <a:cxn ang="0">
                  <a:pos x="54" y="104"/>
                </a:cxn>
                <a:cxn ang="0">
                  <a:pos x="84" y="104"/>
                </a:cxn>
                <a:cxn ang="0">
                  <a:pos x="64" y="104"/>
                </a:cxn>
                <a:cxn ang="0">
                  <a:pos x="64" y="19"/>
                </a:cxn>
                <a:cxn ang="0">
                  <a:pos x="84" y="19"/>
                </a:cxn>
                <a:cxn ang="0">
                  <a:pos x="84" y="104"/>
                </a:cxn>
                <a:cxn ang="0">
                  <a:pos x="116" y="104"/>
                </a:cxn>
                <a:cxn ang="0">
                  <a:pos x="95" y="104"/>
                </a:cxn>
                <a:cxn ang="0">
                  <a:pos x="95" y="41"/>
                </a:cxn>
                <a:cxn ang="0">
                  <a:pos x="116" y="41"/>
                </a:cxn>
                <a:cxn ang="0">
                  <a:pos x="116" y="104"/>
                </a:cxn>
                <a:cxn ang="0">
                  <a:pos x="147" y="104"/>
                </a:cxn>
                <a:cxn ang="0">
                  <a:pos x="127" y="104"/>
                </a:cxn>
                <a:cxn ang="0">
                  <a:pos x="127" y="9"/>
                </a:cxn>
                <a:cxn ang="0">
                  <a:pos x="147" y="9"/>
                </a:cxn>
                <a:cxn ang="0">
                  <a:pos x="147" y="104"/>
                </a:cxn>
              </a:cxnLst>
              <a:rect l="0" t="0" r="r" b="b"/>
              <a:pathLst>
                <a:path w="168" h="125">
                  <a:moveTo>
                    <a:pt x="168" y="126"/>
                  </a:moveTo>
                  <a:lnTo>
                    <a:pt x="0" y="12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115"/>
                  </a:lnTo>
                  <a:lnTo>
                    <a:pt x="168" y="115"/>
                  </a:lnTo>
                  <a:lnTo>
                    <a:pt x="168" y="126"/>
                  </a:lnTo>
                  <a:close/>
                  <a:moveTo>
                    <a:pt x="54" y="104"/>
                  </a:moveTo>
                  <a:lnTo>
                    <a:pt x="32" y="104"/>
                  </a:lnTo>
                  <a:lnTo>
                    <a:pt x="32" y="63"/>
                  </a:lnTo>
                  <a:lnTo>
                    <a:pt x="54" y="63"/>
                  </a:lnTo>
                  <a:lnTo>
                    <a:pt x="54" y="104"/>
                  </a:lnTo>
                  <a:close/>
                  <a:moveTo>
                    <a:pt x="84" y="104"/>
                  </a:moveTo>
                  <a:lnTo>
                    <a:pt x="64" y="104"/>
                  </a:lnTo>
                  <a:lnTo>
                    <a:pt x="64" y="19"/>
                  </a:lnTo>
                  <a:lnTo>
                    <a:pt x="84" y="19"/>
                  </a:lnTo>
                  <a:lnTo>
                    <a:pt x="84" y="104"/>
                  </a:lnTo>
                  <a:close/>
                  <a:moveTo>
                    <a:pt x="116" y="104"/>
                  </a:moveTo>
                  <a:lnTo>
                    <a:pt x="95" y="104"/>
                  </a:lnTo>
                  <a:lnTo>
                    <a:pt x="95" y="41"/>
                  </a:lnTo>
                  <a:lnTo>
                    <a:pt x="116" y="41"/>
                  </a:lnTo>
                  <a:lnTo>
                    <a:pt x="116" y="104"/>
                  </a:lnTo>
                  <a:close/>
                  <a:moveTo>
                    <a:pt x="147" y="104"/>
                  </a:moveTo>
                  <a:lnTo>
                    <a:pt x="127" y="104"/>
                  </a:lnTo>
                  <a:lnTo>
                    <a:pt x="127" y="9"/>
                  </a:lnTo>
                  <a:lnTo>
                    <a:pt x="147" y="9"/>
                  </a:lnTo>
                  <a:lnTo>
                    <a:pt x="147" y="10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en-US"/>
            </a:p>
          </p:txBody>
        </p:sp>
      </p:grpSp>
      <p:sp>
        <p:nvSpPr>
          <p:cNvPr id="4" name="矩形 3"/>
          <p:cNvSpPr/>
          <p:nvPr/>
        </p:nvSpPr>
        <p:spPr>
          <a:xfrm>
            <a:off x="1630491" y="667930"/>
            <a:ext cx="4660265" cy="583565"/>
          </a:xfrm>
          <a:prstGeom prst="rect">
            <a:avLst/>
          </a:prstGeom>
        </p:spPr>
        <p:txBody>
          <a:bodyPr wrap="none">
            <a:spAutoFit/>
          </a:bodyPr>
          <a:p>
            <a:pPr lvl="0" algn="l"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rPr>
              <a:t>种类对比和通用系统框架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SLIDE_MODEL_TYPE" val="cover"/>
</p:tagLst>
</file>

<file path=ppt/tags/tag2.xml><?xml version="1.0" encoding="utf-8"?>
<p:tagLst xmlns:p="http://schemas.openxmlformats.org/presentationml/2006/main">
  <p:tag name="KSO_WM_UNIT_TABLE_BEAUTIFY" val="smartTable{5f3c114f-17f9-40c6-adbf-41a29b16edba}"/>
</p:tagLst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CE101F"/>
      </a:accent1>
      <a:accent2>
        <a:srgbClr val="D08257"/>
      </a:accent2>
      <a:accent3>
        <a:srgbClr val="157AA6"/>
      </a:accent3>
      <a:accent4>
        <a:srgbClr val="7BACB7"/>
      </a:accent4>
      <a:accent5>
        <a:srgbClr val="EFAD6A"/>
      </a:accent5>
      <a:accent6>
        <a:srgbClr val="C2C4C6"/>
      </a:accent6>
      <a:hlink>
        <a:srgbClr val="4472C4"/>
      </a:hlink>
      <a:folHlink>
        <a:srgbClr val="BFBFBF"/>
      </a:folHlink>
    </a:clrScheme>
    <a:fontScheme name="twsvfwi2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E101F"/>
    </a:accent1>
    <a:accent2>
      <a:srgbClr val="D08257"/>
    </a:accent2>
    <a:accent3>
      <a:srgbClr val="157AA6"/>
    </a:accent3>
    <a:accent4>
      <a:srgbClr val="7BACB7"/>
    </a:accent4>
    <a:accent5>
      <a:srgbClr val="EFAD6A"/>
    </a:accent5>
    <a:accent6>
      <a:srgbClr val="C2C4C6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E101F"/>
    </a:accent1>
    <a:accent2>
      <a:srgbClr val="D08257"/>
    </a:accent2>
    <a:accent3>
      <a:srgbClr val="157AA6"/>
    </a:accent3>
    <a:accent4>
      <a:srgbClr val="7BACB7"/>
    </a:accent4>
    <a:accent5>
      <a:srgbClr val="EFAD6A"/>
    </a:accent5>
    <a:accent6>
      <a:srgbClr val="C2C4C6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E101F"/>
    </a:accent1>
    <a:accent2>
      <a:srgbClr val="D08257"/>
    </a:accent2>
    <a:accent3>
      <a:srgbClr val="157AA6"/>
    </a:accent3>
    <a:accent4>
      <a:srgbClr val="7BACB7"/>
    </a:accent4>
    <a:accent5>
      <a:srgbClr val="EFAD6A"/>
    </a:accent5>
    <a:accent6>
      <a:srgbClr val="C2C4C6"/>
    </a:accent6>
    <a:hlink>
      <a:srgbClr val="4472C4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E101F"/>
    </a:accent1>
    <a:accent2>
      <a:srgbClr val="D08257"/>
    </a:accent2>
    <a:accent3>
      <a:srgbClr val="157AA6"/>
    </a:accent3>
    <a:accent4>
      <a:srgbClr val="7BACB7"/>
    </a:accent4>
    <a:accent5>
      <a:srgbClr val="EFAD6A"/>
    </a:accent5>
    <a:accent6>
      <a:srgbClr val="C2C4C6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2474</Words>
  <Application>WPS 演示</Application>
  <PresentationFormat>自定义</PresentationFormat>
  <Paragraphs>273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7" baseType="lpstr">
      <vt:lpstr>Arial</vt:lpstr>
      <vt:lpstr>方正书宋_GBK</vt:lpstr>
      <vt:lpstr>Wingdings</vt:lpstr>
      <vt:lpstr>华文仿宋</vt:lpstr>
      <vt:lpstr>FontAwesome</vt:lpstr>
      <vt:lpstr>Wingdings</vt:lpstr>
      <vt:lpstr>华文宋体</vt:lpstr>
      <vt:lpstr>Century Gothic</vt:lpstr>
      <vt:lpstr>苹方-简</vt:lpstr>
      <vt:lpstr>微软雅黑</vt:lpstr>
      <vt:lpstr>汉仪旗黑</vt:lpstr>
      <vt:lpstr>微软雅黑</vt:lpstr>
      <vt:lpstr>宋体</vt:lpstr>
      <vt:lpstr>Arial Unicode MS</vt:lpstr>
      <vt:lpstr>Calibri</vt:lpstr>
      <vt:lpstr>Helvetica Neue</vt:lpstr>
      <vt:lpstr>汉仪书宋二KW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yaobinwei</cp:lastModifiedBy>
  <cp:revision>77</cp:revision>
  <dcterms:created xsi:type="dcterms:W3CDTF">2021-01-03T10:55:16Z</dcterms:created>
  <dcterms:modified xsi:type="dcterms:W3CDTF">2021-01-03T10:55:16Z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2052-3.1.1.4956</vt:lpwstr>
  </property>
</Properties>
</file>